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88" r:id="rId3"/>
    <p:sldId id="295" r:id="rId4"/>
    <p:sldId id="296" r:id="rId5"/>
    <p:sldId id="297" r:id="rId6"/>
    <p:sldId id="298" r:id="rId7"/>
    <p:sldId id="299" r:id="rId8"/>
    <p:sldId id="301" r:id="rId9"/>
    <p:sldId id="302" r:id="rId10"/>
    <p:sldId id="303" r:id="rId11"/>
    <p:sldId id="304" r:id="rId12"/>
    <p:sldId id="305" r:id="rId13"/>
    <p:sldId id="294" r:id="rId14"/>
  </p:sldIdLst>
  <p:sldSz cx="12192000" cy="6858000"/>
  <p:notesSz cx="6865938" cy="9540875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3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4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9" tIns="46852" rIns="93729" bIns="4685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4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9" tIns="46852" rIns="93729" bIns="4685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1500" y="1192213"/>
            <a:ext cx="5724525" cy="3221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9" tIns="46852" rIns="93729" bIns="4685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062176"/>
            <a:ext cx="2975240" cy="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9" tIns="46852" rIns="93729" bIns="4685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29" tIns="46852" rIns="93729" bIns="46852" anchor="b" anchorCtr="0">
            <a:noAutofit/>
          </a:bodyPr>
          <a:lstStyle/>
          <a:p>
            <a:pPr algn="r"/>
            <a:fld id="{00000000-1234-1234-1234-123412341234}" type="slidenum">
              <a:rPr lang="pl-P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spcFirstLastPara="1" wrap="square" lIns="93729" tIns="46852" rIns="93729" bIns="4685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2213"/>
            <a:ext cx="5724525" cy="3221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ok Antiqu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umna">
  <p:cSld name="3 kolumna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6429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6429964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61" r:id="rId6"/>
    <p:sldLayoutId id="2147483662" r:id="rId7"/>
    <p:sldLayoutId id="2147483663" r:id="rId8"/>
    <p:sldLayoutId id="214748366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ctrTitle"/>
          </p:nvPr>
        </p:nvSpPr>
        <p:spPr>
          <a:xfrm>
            <a:off x="680322" y="1844824"/>
            <a:ext cx="814413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ok Antiqua"/>
              <a:buNone/>
            </a:pPr>
            <a:r>
              <a:rPr lang="pl-PL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pl-PL" sz="7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EKSPERYMENTY</a:t>
            </a:r>
            <a:endParaRPr sz="7200" b="1" dirty="0">
              <a:solidFill>
                <a:srgbClr val="FF0000"/>
              </a:solidFill>
            </a:endParaRPr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6495798" cy="263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pl-PL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4400" b="1" dirty="0">
                <a:solidFill>
                  <a:srgbClr val="FF0000"/>
                </a:solidFill>
              </a:rPr>
              <a:t> </a:t>
            </a:r>
            <a:endParaRPr sz="4400" b="1" dirty="0">
              <a:solidFill>
                <a:srgbClr val="FF0000"/>
              </a:solidFill>
            </a:endParaRPr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0376" y="404664"/>
            <a:ext cx="2304255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4343D-10A4-46CC-A80F-D79B6BE1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636912"/>
            <a:ext cx="597666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BF8C9-8945-4781-B8F8-119285A5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5. SUCHA GAZETA W MISCE Z WODĄ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EE52EA-9751-4682-8029-1F7D37C0C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Materiały i pomoce</a:t>
            </a:r>
          </a:p>
          <a:p>
            <a:pPr marL="0" indent="0">
              <a:buNone/>
            </a:pPr>
            <a:r>
              <a:rPr lang="pl-PL" sz="2800" dirty="0"/>
              <a:t>● gazeta</a:t>
            </a:r>
          </a:p>
          <a:p>
            <a:pPr marL="0" indent="0">
              <a:buNone/>
            </a:pPr>
            <a:r>
              <a:rPr lang="pl-PL" sz="2800" dirty="0"/>
              <a:t>● pusta szklanka</a:t>
            </a:r>
          </a:p>
          <a:p>
            <a:pPr marL="0" indent="0">
              <a:buNone/>
            </a:pPr>
            <a:r>
              <a:rPr lang="pl-PL" sz="2800" dirty="0"/>
              <a:t>● miska z wodą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DC1CEA-5FEB-4E1E-99A6-ABCFE62BC5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pl-PL"/>
          </a:p>
        </p:txBody>
      </p:sp>
      <p:pic>
        <p:nvPicPr>
          <p:cNvPr id="9218" name="Picture 2" descr="szklanka z uchem nela 250ml galicja">
            <a:extLst>
              <a:ext uri="{FF2B5EF4-FFF2-40B4-BE49-F238E27FC236}">
                <a16:creationId xmlns:a16="http://schemas.microsoft.com/office/drawing/2014/main" id="{A53AD09A-3305-41BD-A534-7FFFF4A1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543941"/>
            <a:ext cx="22768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afika wektorowa Gazeta, obrazy wektorowe, Gazeta ilustracje i kliparty">
            <a:extLst>
              <a:ext uri="{FF2B5EF4-FFF2-40B4-BE49-F238E27FC236}">
                <a16:creationId xmlns:a16="http://schemas.microsoft.com/office/drawing/2014/main" id="{945E57F7-8657-4DCD-B0A0-B4071031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80" y="4244749"/>
            <a:ext cx="23622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F6E7BD-BACA-419F-9F3D-3F25EA0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753228"/>
            <a:ext cx="10174846" cy="1080938"/>
          </a:xfrm>
        </p:spPr>
        <p:txBody>
          <a:bodyPr/>
          <a:lstStyle/>
          <a:p>
            <a:r>
              <a:rPr lang="pl-PL" dirty="0"/>
              <a:t>Sposób wykonania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ACCE2D-0E9D-4837-A13B-C934B2806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2204864"/>
            <a:ext cx="10744271" cy="3731325"/>
          </a:xfrm>
        </p:spPr>
        <p:txBody>
          <a:bodyPr/>
          <a:lstStyle/>
          <a:p>
            <a:r>
              <a:rPr lang="pl-PL" dirty="0"/>
              <a:t>Papier gazetowy gnieciemy i wkładamy do pustej szklanki, aby nie wy‐ padł, gdy szklankę odwrócimy do góry dnem. Szklanka nie może być wypchana gazetą aż po brzeg. Powinna być pusta na wysokości 1-2 cm od góry. </a:t>
            </a:r>
          </a:p>
          <a:p>
            <a:r>
              <a:rPr lang="pl-PL" dirty="0"/>
              <a:t>Następnie szklankę odwróconą dnem do góry wkładamy do miski z wodą. </a:t>
            </a:r>
          </a:p>
          <a:p>
            <a:r>
              <a:rPr lang="pl-PL" dirty="0"/>
              <a:t>Po około 1 minucie wyjmujemy szklankę z wody i dotykamy gazetę.</a:t>
            </a:r>
          </a:p>
          <a:p>
            <a:r>
              <a:rPr lang="pl-PL" dirty="0"/>
              <a:t> Papier jest suchy.</a:t>
            </a:r>
          </a:p>
          <a:p>
            <a:pPr marL="114300" indent="0">
              <a:buNone/>
            </a:pPr>
            <a:endParaRPr lang="pl-PL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7C3086-209A-4E94-B5C4-B8BE5C4D3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82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0CA28-F167-47A6-ABA6-680F673A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8EC169-ADF8-4BF8-8272-87CFCF057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l-PL" sz="3600" i="1" dirty="0"/>
              <a:t>„Bez względu na to, czy możesz coś zrobić, czy tylko marzysz o tym – zacznij. </a:t>
            </a:r>
          </a:p>
          <a:p>
            <a:pPr marL="114300" indent="0">
              <a:buNone/>
            </a:pPr>
            <a:r>
              <a:rPr lang="pl-PL" sz="3600" i="1" dirty="0"/>
              <a:t>W śmiałości jest geniusz, potęga i magia”.</a:t>
            </a:r>
          </a:p>
          <a:p>
            <a:endParaRPr lang="pl-PL" i="1" dirty="0"/>
          </a:p>
          <a:p>
            <a:pPr marL="114300" indent="0">
              <a:buNone/>
            </a:pPr>
            <a:r>
              <a:rPr lang="pl-PL" dirty="0"/>
              <a:t>Johann Wolfgang von Goethe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1895AC-9662-4946-8A95-A13D414EB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43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Bożena Goszczyńska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0321" y="2336872"/>
            <a:ext cx="9613861" cy="4188471"/>
          </a:xfrm>
        </p:spPr>
        <p:txBody>
          <a:bodyPr/>
          <a:lstStyle/>
          <a:p>
            <a:pPr>
              <a:buNone/>
            </a:pPr>
            <a:r>
              <a:rPr lang="pl-PL" b="1" dirty="0"/>
              <a:t>LSCDN Oddział w Chełmie</a:t>
            </a:r>
          </a:p>
          <a:p>
            <a:pPr>
              <a:buNone/>
            </a:pPr>
            <a:r>
              <a:rPr lang="pl-PL" dirty="0"/>
              <a:t>ul. Waśniewskiego 17</a:t>
            </a:r>
          </a:p>
          <a:p>
            <a:pPr>
              <a:buNone/>
            </a:pPr>
            <a:r>
              <a:rPr lang="pl-PL" dirty="0"/>
              <a:t>22-100 Chełm</a:t>
            </a:r>
          </a:p>
          <a:p>
            <a:pPr>
              <a:buNone/>
            </a:pPr>
            <a:r>
              <a:rPr lang="pl-PL" dirty="0"/>
              <a:t>tel. 82 5642042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pl-PL"/>
          </a:p>
        </p:txBody>
      </p:sp>
      <p:pic>
        <p:nvPicPr>
          <p:cNvPr id="5" name="Obraz 4" descr="budyne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2415055"/>
            <a:ext cx="4939420" cy="37045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1. ROSNĄCY BALON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2336873"/>
            <a:ext cx="10294183" cy="3599316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Materiały i pomoce:</a:t>
            </a:r>
          </a:p>
          <a:p>
            <a:pPr marL="0" indent="0">
              <a:buNone/>
            </a:pPr>
            <a:r>
              <a:rPr lang="pl-PL" sz="2800" dirty="0"/>
              <a:t>● soda oczyszczona</a:t>
            </a:r>
          </a:p>
          <a:p>
            <a:pPr marL="0" indent="0">
              <a:buNone/>
            </a:pPr>
            <a:r>
              <a:rPr lang="pl-PL" sz="2800" dirty="0"/>
              <a:t>● ocet</a:t>
            </a:r>
          </a:p>
          <a:p>
            <a:pPr marL="0" indent="0">
              <a:buNone/>
            </a:pPr>
            <a:r>
              <a:rPr lang="pl-PL" sz="2800" dirty="0"/>
              <a:t>● balon</a:t>
            </a:r>
          </a:p>
          <a:p>
            <a:pPr marL="0" indent="0">
              <a:buNone/>
            </a:pPr>
            <a:r>
              <a:rPr lang="pl-PL" sz="2800" dirty="0"/>
              <a:t>● plastikowa butelka</a:t>
            </a:r>
          </a:p>
          <a:p>
            <a:pPr marL="0" indent="0">
              <a:buNone/>
            </a:pPr>
            <a:r>
              <a:rPr lang="pl-PL" sz="2800" dirty="0"/>
              <a:t>● lejek</a:t>
            </a:r>
          </a:p>
          <a:p>
            <a:pPr marL="0" indent="0">
              <a:buNone/>
            </a:pPr>
            <a:r>
              <a:rPr lang="pl-PL" sz="2800" dirty="0"/>
              <a:t>● łyżeczka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pl-PL"/>
          </a:p>
        </p:txBody>
      </p:sp>
      <p:pic>
        <p:nvPicPr>
          <p:cNvPr id="4098" name="Picture 2" descr="3. Chemiczna pompka do balonów - SmartBee Club">
            <a:extLst>
              <a:ext uri="{FF2B5EF4-FFF2-40B4-BE49-F238E27FC236}">
                <a16:creationId xmlns:a16="http://schemas.microsoft.com/office/drawing/2014/main" id="{50A14D1E-F777-4BC1-B4F3-80612450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420888"/>
            <a:ext cx="5278302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A8F7CA-5EAB-4304-B77F-D5CA5840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     </a:t>
            </a:r>
            <a:r>
              <a:rPr lang="pl-PL" dirty="0"/>
              <a:t>Sposób wykonania</a:t>
            </a:r>
            <a:r>
              <a:rPr lang="pl-PL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7D7D8F-2C57-48DD-88E7-C7CDF95F8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balona wsypujemy 2 łyżeczki sody oczyszczonej (możemy użyć lejka), a do butelki niewielką ilość octu. </a:t>
            </a:r>
          </a:p>
          <a:p>
            <a:r>
              <a:rPr lang="pl-PL" dirty="0"/>
              <a:t>Delikatnie nakładamy balonik na butelkę, żeby soda nie przesypała się do butelki. Unosimy balonik do góry, aby soda wpadła do butelki.</a:t>
            </a:r>
          </a:p>
          <a:p>
            <a:r>
              <a:rPr lang="pl-PL" dirty="0"/>
              <a:t> Balonik się powiększa. W ten sposób mamy samopompujący się balon.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9BB35D-0512-47EF-AC2B-5614F30BB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08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A8777-B601-43B9-A673-86959097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04664"/>
            <a:ext cx="9613861" cy="1932209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2. UCIEKAJĄCY PIEPRZ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5C9B65-DD29-4F56-A6F8-DDBE4CD8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336873"/>
            <a:ext cx="12432703" cy="3599316"/>
          </a:xfrm>
        </p:spPr>
        <p:txBody>
          <a:bodyPr/>
          <a:lstStyle/>
          <a:p>
            <a:pPr marL="114300" indent="0">
              <a:buNone/>
            </a:pPr>
            <a:r>
              <a:rPr lang="pl-PL" sz="2800" dirty="0"/>
              <a:t>Materiały i pomoce</a:t>
            </a:r>
          </a:p>
          <a:p>
            <a:pPr marL="0" indent="0">
              <a:buNone/>
            </a:pPr>
            <a:r>
              <a:rPr lang="pl-PL" sz="2800" dirty="0"/>
              <a:t>● pieprz</a:t>
            </a:r>
          </a:p>
          <a:p>
            <a:pPr marL="0" indent="0">
              <a:buNone/>
            </a:pPr>
            <a:r>
              <a:rPr lang="pl-PL" sz="2800" dirty="0"/>
              <a:t>● płyn do naczyń</a:t>
            </a:r>
          </a:p>
          <a:p>
            <a:pPr marL="0" indent="0">
              <a:buNone/>
            </a:pPr>
            <a:r>
              <a:rPr lang="pl-PL" sz="2800" dirty="0"/>
              <a:t>● talerz</a:t>
            </a:r>
          </a:p>
          <a:p>
            <a:pPr marL="0" indent="0">
              <a:buNone/>
            </a:pPr>
            <a:r>
              <a:rPr lang="pl-PL" sz="2800" dirty="0"/>
              <a:t>● woda</a:t>
            </a:r>
          </a:p>
          <a:p>
            <a:pPr marL="0" indent="0">
              <a:buNone/>
            </a:pPr>
            <a:r>
              <a:rPr lang="pl-PL" sz="2800" dirty="0"/>
              <a:t>● patyczek kosmetyczny (do uszu)</a:t>
            </a:r>
          </a:p>
          <a:p>
            <a:pPr marL="114300" indent="0">
              <a:buNone/>
            </a:pPr>
            <a:endParaRPr lang="pl-PL" dirty="0"/>
          </a:p>
          <a:p>
            <a:pPr marL="114300" indent="0">
              <a:buNone/>
            </a:pPr>
            <a:r>
              <a:rPr lang="pl-PL" dirty="0"/>
              <a:t>									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CFC4B8-F2B5-459F-BBA6-9069D019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24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608EB-B2AC-4570-BC03-57A07733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wykonania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3D0161-73AC-42D8-B2FE-3F861B3E4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8" y="2336873"/>
            <a:ext cx="10246854" cy="3599316"/>
          </a:xfrm>
        </p:spPr>
        <p:txBody>
          <a:bodyPr/>
          <a:lstStyle/>
          <a:p>
            <a:r>
              <a:rPr lang="pl-PL" dirty="0"/>
              <a:t>Na talerz wlewamy wodę. </a:t>
            </a:r>
          </a:p>
          <a:p>
            <a:r>
              <a:rPr lang="pl-PL" dirty="0"/>
              <a:t>Wsypujemy pieprz na całą powierzchnię. </a:t>
            </a:r>
          </a:p>
          <a:p>
            <a:r>
              <a:rPr lang="pl-PL" dirty="0"/>
              <a:t>Patyczek moczymy w płynie do naczyń i dotykamy środka tacy. </a:t>
            </a:r>
          </a:p>
          <a:p>
            <a:r>
              <a:rPr lang="pl-PL" dirty="0"/>
              <a:t>Pieprz ucieka na brzegi talerza.</a:t>
            </a:r>
          </a:p>
          <a:p>
            <a:pPr marL="114300" indent="0">
              <a:buNone/>
            </a:pP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057BAD-2A37-4D96-B26F-46EFF5668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pl-PL"/>
          </a:p>
        </p:txBody>
      </p:sp>
      <p:pic>
        <p:nvPicPr>
          <p:cNvPr id="3076" name="Picture 4" descr="Przyroda na 6: Napięcie powierzchniowe">
            <a:extLst>
              <a:ext uri="{FF2B5EF4-FFF2-40B4-BE49-F238E27FC236}">
                <a16:creationId xmlns:a16="http://schemas.microsoft.com/office/drawing/2014/main" id="{815FA127-CC75-4B95-BAEF-E88EE152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005064"/>
            <a:ext cx="51480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E9B8F-E5E0-403B-A3A4-E7C9D60D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3. SZKLANKA WODY DO GÓRY NOGAMI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EF1FF1-D5A0-47ED-8AF3-F1A5BC37C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Materiały i pomoce</a:t>
            </a:r>
          </a:p>
          <a:p>
            <a:pPr marL="0" indent="0">
              <a:buNone/>
            </a:pPr>
            <a:r>
              <a:rPr lang="pl-PL" sz="2800" dirty="0"/>
              <a:t>● miska z wodą</a:t>
            </a:r>
          </a:p>
          <a:p>
            <a:pPr marL="0" indent="0">
              <a:buNone/>
            </a:pPr>
            <a:r>
              <a:rPr lang="pl-PL" sz="2800" dirty="0"/>
              <a:t>● szklanka</a:t>
            </a:r>
          </a:p>
          <a:p>
            <a:pPr marL="0" indent="0">
              <a:buNone/>
            </a:pPr>
            <a:r>
              <a:rPr lang="pl-PL" sz="2800" dirty="0"/>
              <a:t>● kartka papieru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1D112C-2077-4F11-AE1D-22D7E8AAB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2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213349-CF39-4177-993E-4D0F47E5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wykonania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A7821-A8D8-40AF-8121-AC11DF82B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2336873"/>
            <a:ext cx="10294183" cy="3599316"/>
          </a:xfrm>
        </p:spPr>
        <p:txBody>
          <a:bodyPr/>
          <a:lstStyle/>
          <a:p>
            <a:r>
              <a:rPr lang="pl-PL" dirty="0"/>
              <a:t>Napełniamy szklankę wodą. </a:t>
            </a:r>
          </a:p>
          <a:p>
            <a:r>
              <a:rPr lang="pl-PL" dirty="0"/>
              <a:t>Następnie przykrywamy ją kawałkiem kartki. Upewniamy się, czy kartka dokładnie przylega.</a:t>
            </a:r>
          </a:p>
          <a:p>
            <a:r>
              <a:rPr lang="pl-PL" dirty="0"/>
              <a:t>Szybkim ruchem odwracamy szklankę nad miską. </a:t>
            </a:r>
          </a:p>
          <a:p>
            <a:r>
              <a:rPr lang="pl-PL" dirty="0"/>
              <a:t>Delikatnie odejmujemy rękę, którą trzymamy papier.</a:t>
            </a:r>
          </a:p>
          <a:p>
            <a:r>
              <a:rPr lang="pl-PL" dirty="0"/>
              <a:t> Pozostanie on przyklejony do szklanki i nie spadnie ani kropla.</a:t>
            </a:r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2C81A5-2E3C-4F75-8D36-393A6FC3D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pl-PL"/>
          </a:p>
        </p:txBody>
      </p:sp>
      <p:pic>
        <p:nvPicPr>
          <p:cNvPr id="6146" name="Picture 2" descr="Biuletyn wyd spec.vp">
            <a:extLst>
              <a:ext uri="{FF2B5EF4-FFF2-40B4-BE49-F238E27FC236}">
                <a16:creationId xmlns:a16="http://schemas.microsoft.com/office/drawing/2014/main" id="{55463A99-D98D-4C34-8EC0-7AC17A73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005956"/>
            <a:ext cx="2592288" cy="18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6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E97D7-957D-47E7-B392-1AB5E03D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4. TĘCZA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867E27-F1ED-4037-A529-5FFD465BD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Materiały i pomoce</a:t>
            </a:r>
          </a:p>
          <a:p>
            <a:pPr marL="0" indent="0">
              <a:buNone/>
            </a:pPr>
            <a:r>
              <a:rPr lang="pl-PL" sz="2800" dirty="0"/>
              <a:t>● cukierki </a:t>
            </a:r>
            <a:r>
              <a:rPr lang="pl-PL" sz="2800" dirty="0" err="1"/>
              <a:t>Skittles</a:t>
            </a:r>
            <a:endParaRPr lang="pl-PL" sz="2800" dirty="0"/>
          </a:p>
          <a:p>
            <a:pPr marL="0" indent="0">
              <a:buNone/>
            </a:pPr>
            <a:r>
              <a:rPr lang="pl-PL" sz="2800" dirty="0"/>
              <a:t>● talerzyk biały</a:t>
            </a:r>
          </a:p>
          <a:p>
            <a:pPr marL="0" indent="0">
              <a:buNone/>
            </a:pPr>
            <a:r>
              <a:rPr lang="pl-PL" sz="2800" dirty="0"/>
              <a:t>● szklanka wody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6AA79B-70B1-45D3-9CCE-B7E1345105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pl-PL"/>
          </a:p>
        </p:txBody>
      </p:sp>
      <p:pic>
        <p:nvPicPr>
          <p:cNvPr id="7170" name="Picture 2" descr="Otwórz zdjęcie">
            <a:extLst>
              <a:ext uri="{FF2B5EF4-FFF2-40B4-BE49-F238E27FC236}">
                <a16:creationId xmlns:a16="http://schemas.microsoft.com/office/drawing/2014/main" id="{3BF4B87B-FA1B-4BBE-8FA9-9D506E1A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558900"/>
            <a:ext cx="2520280" cy="31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6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3641D-875C-436D-8A64-2DCA3CDD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Sposób wykonania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AAC26B-B0F8-44F0-899C-88D6FCC4F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2132856"/>
            <a:ext cx="10174846" cy="3888432"/>
          </a:xfrm>
        </p:spPr>
        <p:txBody>
          <a:bodyPr/>
          <a:lstStyle/>
          <a:p>
            <a:r>
              <a:rPr lang="pl-PL" dirty="0"/>
              <a:t>Na brzegu talerza układamy cukierki, tworząc koło. Dodatkowo ćwiczymy układanie rytmów. (Prosimy, aby dzieci ułożyły np. kolor żółty, zielony, pomarańczowy, czerwony. I później znów ten sam wzór. Następnie prosimy, aby policzyły, ile cukierków jest w danym kolorze. Czy tyle samo? Czy mniej, czy więcej? )</a:t>
            </a:r>
          </a:p>
          <a:p>
            <a:r>
              <a:rPr lang="pl-PL" dirty="0"/>
              <a:t>Następnie wlewamy wodę delikatnie na talerz. </a:t>
            </a:r>
          </a:p>
          <a:p>
            <a:r>
              <a:rPr lang="pl-PL" dirty="0"/>
              <a:t>Czekamy chwilę i obserwujemy efekt. Co się stanie? </a:t>
            </a:r>
          </a:p>
          <a:p>
            <a:r>
              <a:rPr lang="pl-PL" dirty="0"/>
              <a:t>Nasze cukierki zaczynają tworzyć piękną tęczę. </a:t>
            </a:r>
          </a:p>
          <a:p>
            <a:pPr marL="114300" indent="0">
              <a:buNone/>
            </a:pP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1ED7EF-9E3E-4F7A-B94E-7034B9A40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pl-PL"/>
          </a:p>
        </p:txBody>
      </p:sp>
      <p:pic>
        <p:nvPicPr>
          <p:cNvPr id="8194" name="Picture 2" descr="Otwórz zdjęcie">
            <a:extLst>
              <a:ext uri="{FF2B5EF4-FFF2-40B4-BE49-F238E27FC236}">
                <a16:creationId xmlns:a16="http://schemas.microsoft.com/office/drawing/2014/main" id="{A57B73E7-6197-4832-9761-64F2B160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861048"/>
            <a:ext cx="32156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102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Żółtopomarańczowy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472</Words>
  <Application>Microsoft Office PowerPoint</Application>
  <PresentationFormat>Panoramiczny</PresentationFormat>
  <Paragraphs>81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Times New Roman</vt:lpstr>
      <vt:lpstr>Comic Sans MS</vt:lpstr>
      <vt:lpstr>Trebuchet MS</vt:lpstr>
      <vt:lpstr>Arial</vt:lpstr>
      <vt:lpstr>Book Antiqua</vt:lpstr>
      <vt:lpstr>Calibri</vt:lpstr>
      <vt:lpstr>Berlin</vt:lpstr>
      <vt:lpstr>     EKSPERYMENTY</vt:lpstr>
      <vt:lpstr>1. ROSNĄCY BALON</vt:lpstr>
      <vt:lpstr>     Sposób wykonania  </vt:lpstr>
      <vt:lpstr>2. UCIEKAJĄCY PIEPRZ</vt:lpstr>
      <vt:lpstr>Sposób wykonania</vt:lpstr>
      <vt:lpstr>3. SZKLANKA WODY DO GÓRY NOGAMI</vt:lpstr>
      <vt:lpstr>Sposób wykonania</vt:lpstr>
      <vt:lpstr>4. TĘCZA</vt:lpstr>
      <vt:lpstr>Sposób wykonania</vt:lpstr>
      <vt:lpstr>5. SUCHA GAZETA W MISCE Z WODĄ</vt:lpstr>
      <vt:lpstr>Sposób wykonania</vt:lpstr>
      <vt:lpstr>Prezentacja programu PowerPoint</vt:lpstr>
      <vt:lpstr>Bożena Goszczyńska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Dziecko z zaburzeniami artykulacji  w przedszkolu, szkole i placówce</dc:title>
  <dc:creator>LSCDN32</dc:creator>
  <cp:lastModifiedBy>r</cp:lastModifiedBy>
  <cp:revision>84</cp:revision>
  <cp:lastPrinted>2021-06-27T20:38:15Z</cp:lastPrinted>
  <dcterms:modified xsi:type="dcterms:W3CDTF">2021-06-29T12:25:34Z</dcterms:modified>
</cp:coreProperties>
</file>