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6" r:id="rId2"/>
    <p:sldId id="268" r:id="rId3"/>
    <p:sldId id="269" r:id="rId4"/>
    <p:sldId id="270" r:id="rId5"/>
    <p:sldId id="282" r:id="rId6"/>
    <p:sldId id="271" r:id="rId7"/>
    <p:sldId id="283" r:id="rId8"/>
    <p:sldId id="272" r:id="rId9"/>
    <p:sldId id="266" r:id="rId10"/>
    <p:sldId id="257" r:id="rId11"/>
    <p:sldId id="258" r:id="rId12"/>
    <p:sldId id="259" r:id="rId13"/>
    <p:sldId id="260" r:id="rId14"/>
    <p:sldId id="261" r:id="rId15"/>
    <p:sldId id="273" r:id="rId16"/>
    <p:sldId id="274" r:id="rId17"/>
    <p:sldId id="275" r:id="rId18"/>
    <p:sldId id="284" r:id="rId1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441" autoAdjust="0"/>
  </p:normalViewPr>
  <p:slideViewPr>
    <p:cSldViewPr>
      <p:cViewPr varScale="1">
        <p:scale>
          <a:sx n="64" d="100"/>
          <a:sy n="64" d="100"/>
        </p:scale>
        <p:origin x="92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955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C70EE-82A2-46E9-AA2E-4B37650C2150}" type="datetimeFigureOut">
              <a:rPr lang="pl-PL" smtClean="0"/>
              <a:pPr/>
              <a:t>27.06.2022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241C3-F8A9-4A6E-ACFF-04F7D24D62C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3190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241C3-F8A9-4A6E-ACFF-04F7D24D62C7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6893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241C3-F8A9-4A6E-ACFF-04F7D24D62C7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966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241C3-F8A9-4A6E-ACFF-04F7D24D62C7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9649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241C3-F8A9-4A6E-ACFF-04F7D24D62C7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9384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2" name="Podtytuł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7B9944-47A7-4734-88BB-157586F01140}" type="datetimeFigureOut">
              <a:rPr lang="pl-PL" smtClean="0"/>
              <a:pPr/>
              <a:t>27.06.2022</a:t>
            </a:fld>
            <a:endParaRPr lang="pl-PL"/>
          </a:p>
        </p:txBody>
      </p:sp>
      <p:sp>
        <p:nvSpPr>
          <p:cNvPr id="20" name="Symbol zastępczy stopki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1347BC-C941-48BA-9446-E709FA7BD86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Elipsa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7B9944-47A7-4734-88BB-157586F01140}" type="datetimeFigureOut">
              <a:rPr lang="pl-PL" smtClean="0"/>
              <a:pPr/>
              <a:t>27.06.2022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1347BC-C941-48BA-9446-E709FA7BD86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7B9944-47A7-4734-88BB-157586F01140}" type="datetimeFigureOut">
              <a:rPr lang="pl-PL" smtClean="0"/>
              <a:pPr/>
              <a:t>27.06.2022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1347BC-C941-48BA-9446-E709FA7BD86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7B9944-47A7-4734-88BB-157586F01140}" type="datetimeFigureOut">
              <a:rPr lang="pl-PL" smtClean="0"/>
              <a:pPr/>
              <a:t>27.06.2022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1347BC-C941-48BA-9446-E709FA7BD86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7B9944-47A7-4734-88BB-157586F01140}" type="datetimeFigureOut">
              <a:rPr lang="pl-PL" smtClean="0"/>
              <a:pPr/>
              <a:t>27.06.2022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1347BC-C941-48BA-9446-E709FA7BD86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Prostokąt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7B9944-47A7-4734-88BB-157586F01140}" type="datetimeFigureOut">
              <a:rPr lang="pl-PL" smtClean="0"/>
              <a:pPr/>
              <a:t>27.06.2022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1347BC-C941-48BA-9446-E709FA7BD86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7B9944-47A7-4734-88BB-157586F01140}" type="datetimeFigureOut">
              <a:rPr lang="pl-PL" smtClean="0"/>
              <a:pPr/>
              <a:t>27.06.2022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1347BC-C941-48BA-9446-E709FA7BD86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7B9944-47A7-4734-88BB-157586F01140}" type="datetimeFigureOut">
              <a:rPr lang="pl-PL" smtClean="0"/>
              <a:pPr/>
              <a:t>27.06.2022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1347BC-C941-48BA-9446-E709FA7BD86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7B9944-47A7-4734-88BB-157586F01140}" type="datetimeFigureOut">
              <a:rPr lang="pl-PL" smtClean="0"/>
              <a:pPr/>
              <a:t>27.06.2022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1347BC-C941-48BA-9446-E709FA7BD86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Prostokąt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7B9944-47A7-4734-88BB-157586F01140}" type="datetimeFigureOut">
              <a:rPr lang="pl-PL" smtClean="0"/>
              <a:pPr/>
              <a:t>27.06.2022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1347BC-C941-48BA-9446-E709FA7BD86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7B9944-47A7-4734-88BB-157586F01140}" type="datetimeFigureOut">
              <a:rPr lang="pl-PL" smtClean="0"/>
              <a:pPr/>
              <a:t>27.06.2022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1347BC-C941-48BA-9446-E709FA7BD86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9" name="Schemat blokowy: proce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Schemat blokowy: proce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ycinek koł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ierścień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4E7B9944-47A7-4734-88BB-157586F01140}" type="datetimeFigureOut">
              <a:rPr lang="pl-PL" smtClean="0"/>
              <a:pPr/>
              <a:t>27.06.2022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41347BC-C941-48BA-9446-E709FA7BD86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5" name="Prostokąt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nauczyciele.mos.gov.pl/index.php?mnu=9&amp;app=gallery&amp;id=3&amp;sf=1" TargetMode="External"/><Relationship Id="rId3" Type="http://schemas.openxmlformats.org/officeDocument/2006/relationships/hyperlink" Target="http://www.ekokalendarz.pl/pakiety-edukacyjne/" TargetMode="External"/><Relationship Id="rId7" Type="http://schemas.openxmlformats.org/officeDocument/2006/relationships/hyperlink" Target="http://nauczyciele.mos.gov.pl/index.php?mnu=5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dukacjaglobalna.ore.edu.pl/pl/Aktualnosci" TargetMode="External"/><Relationship Id="rId5" Type="http://schemas.openxmlformats.org/officeDocument/2006/relationships/hyperlink" Target="http://zielonalekcja.pl/kategoria/w-terenie/sciezki-dydaktyczne/" TargetMode="External"/><Relationship Id="rId4" Type="http://schemas.openxmlformats.org/officeDocument/2006/relationships/hyperlink" Target="https://www.zrodla.org/wydawnictwa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lobalna.ceo.org.pl/tematy/edukacja-ekologiczna/zagadnienia-w-edukacji-ekologicznej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google.pl/url?sa=t&amp;rct=j&amp;q=&amp;esrc=s&amp;source=web&amp;cd=6&amp;ved=0ahUKEwjukYuut4vXAhXICJoKHUnJBlgQFghHMAU&amp;url=http://bip.malopolska.pl/pobierz/663982.html&amp;usg=AOvVaw3EN4kQ_8RfsE32KG3_NoF-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643042" y="857232"/>
            <a:ext cx="8313694" cy="350043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            </a:t>
            </a:r>
            <a:br>
              <a:rPr lang="pl-PL" dirty="0" smtClean="0"/>
            </a:br>
            <a:r>
              <a:rPr lang="pl-PL" sz="4400" b="1" dirty="0" smtClean="0">
                <a:solidFill>
                  <a:srgbClr val="000000"/>
                </a:solidFill>
              </a:rPr>
              <a:t>Rola Edukacji Ekologicznej </a:t>
            </a:r>
            <a:br>
              <a:rPr lang="pl-PL" sz="4400" b="1" dirty="0" smtClean="0">
                <a:solidFill>
                  <a:srgbClr val="000000"/>
                </a:solidFill>
              </a:rPr>
            </a:br>
            <a:r>
              <a:rPr lang="pl-PL" sz="4400" b="1" dirty="0" smtClean="0">
                <a:solidFill>
                  <a:srgbClr val="000000"/>
                </a:solidFill>
              </a:rPr>
              <a:t>w nauczaniu przedmiotów            przyrodniczych</a:t>
            </a:r>
            <a:r>
              <a:rPr lang="pl-PL" b="1" dirty="0" smtClean="0">
                <a:solidFill>
                  <a:srgbClr val="000000"/>
                </a:solidFill>
              </a:rPr>
              <a:t/>
            </a:r>
            <a:br>
              <a:rPr lang="pl-PL" b="1" dirty="0" smtClean="0">
                <a:solidFill>
                  <a:srgbClr val="000000"/>
                </a:solidFill>
              </a:rPr>
            </a:br>
            <a:r>
              <a:rPr lang="pl-PL" b="1" dirty="0" smtClean="0">
                <a:solidFill>
                  <a:srgbClr val="000000"/>
                </a:solidFill>
              </a:rPr>
              <a:t>         </a:t>
            </a:r>
            <a:endParaRPr lang="pl-PL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1219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5143504" y="3857628"/>
            <a:ext cx="34290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000" dirty="0" smtClean="0"/>
          </a:p>
          <a:p>
            <a:endParaRPr lang="pl-PL" sz="2000" dirty="0" smtClean="0"/>
          </a:p>
          <a:p>
            <a:r>
              <a:rPr lang="pl-PL" sz="2000" dirty="0" smtClean="0"/>
              <a:t>Anna Jędrzejewska</a:t>
            </a:r>
          </a:p>
          <a:p>
            <a:endParaRPr lang="pl-PL" sz="2000" dirty="0" smtClean="0"/>
          </a:p>
          <a:p>
            <a:r>
              <a:rPr lang="pl-PL" sz="2000" dirty="0" smtClean="0"/>
              <a:t>Anna Jonak</a:t>
            </a:r>
          </a:p>
          <a:p>
            <a:endParaRPr lang="pl-PL" sz="2000" dirty="0" smtClean="0"/>
          </a:p>
          <a:p>
            <a:r>
              <a:rPr lang="pl-PL" sz="2000" dirty="0" smtClean="0"/>
              <a:t>Joanna Stelmaszczuk</a:t>
            </a:r>
            <a:endParaRPr lang="pl-PL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3929066"/>
            <a:ext cx="3286148" cy="246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0522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pl-PL" dirty="0" smtClean="0"/>
          </a:p>
          <a:p>
            <a:r>
              <a:rPr lang="pl-PL" b="1" dirty="0" smtClean="0"/>
              <a:t>Edukacja ekologiczna  </a:t>
            </a:r>
            <a:r>
              <a:rPr lang="pl-PL" dirty="0" smtClean="0"/>
              <a:t>to koncepcja kształcenia </a:t>
            </a:r>
          </a:p>
          <a:p>
            <a:pPr>
              <a:buNone/>
            </a:pPr>
            <a:r>
              <a:rPr lang="pl-PL" dirty="0" smtClean="0"/>
              <a:t>   i wychowywania społeczeństwa w duchu poszanowania środowiska przyrodniczego zgodnie z hasłem: </a:t>
            </a:r>
          </a:p>
          <a:p>
            <a:pPr>
              <a:buNone/>
            </a:pPr>
            <a:r>
              <a:rPr lang="pl-PL" dirty="0" smtClean="0"/>
              <a:t>   </a:t>
            </a:r>
          </a:p>
          <a:p>
            <a:pPr>
              <a:buNone/>
            </a:pPr>
            <a:r>
              <a:rPr lang="pl-PL" b="1" dirty="0" smtClean="0"/>
              <a:t>Myśleć globalnie – działać lokalnie</a:t>
            </a:r>
            <a:r>
              <a:rPr lang="pl-PL" dirty="0" smtClean="0"/>
              <a:t>. </a:t>
            </a:r>
          </a:p>
          <a:p>
            <a:pPr>
              <a:buNone/>
            </a:pPr>
            <a:endParaRPr lang="pl-PL" dirty="0" smtClean="0"/>
          </a:p>
          <a:p>
            <a:r>
              <a:rPr lang="pl-PL" b="1" dirty="0" smtClean="0"/>
              <a:t>Edukacja ekologiczna</a:t>
            </a:r>
            <a:r>
              <a:rPr lang="pl-PL" dirty="0" smtClean="0"/>
              <a:t> jest psychologiczno-pedagogicznym procesem oddziaływania </a:t>
            </a:r>
          </a:p>
          <a:p>
            <a:pPr>
              <a:buNone/>
            </a:pPr>
            <a:r>
              <a:rPr lang="pl-PL" dirty="0" smtClean="0"/>
              <a:t>   na człowieka w celu rozwijania i kształtowania jego świadomości proekologicznej.  </a:t>
            </a:r>
            <a:endParaRPr lang="pl-PL" sz="20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1219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904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00298" y="925880"/>
            <a:ext cx="6201246" cy="45719"/>
          </a:xfrm>
        </p:spPr>
        <p:txBody>
          <a:bodyPr>
            <a:normAutofit fontScale="90000"/>
          </a:bodyPr>
          <a:lstStyle/>
          <a:p>
            <a:r>
              <a:rPr lang="pl-PL" sz="3600" b="1" dirty="0" smtClean="0">
                <a:solidFill>
                  <a:schemeClr val="tx1"/>
                </a:solidFill>
              </a:rPr>
              <a:t/>
            </a:r>
            <a:br>
              <a:rPr lang="pl-PL" sz="3600" b="1" dirty="0" smtClean="0">
                <a:solidFill>
                  <a:schemeClr val="tx1"/>
                </a:solidFill>
              </a:rPr>
            </a:br>
            <a:r>
              <a:rPr lang="pl-PL" sz="3600" b="1" dirty="0" smtClean="0">
                <a:solidFill>
                  <a:schemeClr val="tx1"/>
                </a:solidFill>
              </a:rPr>
              <a:t>Zasady jakości </a:t>
            </a:r>
            <a:br>
              <a:rPr lang="pl-PL" sz="3600" b="1" dirty="0" smtClean="0">
                <a:solidFill>
                  <a:schemeClr val="tx1"/>
                </a:solidFill>
              </a:rPr>
            </a:br>
            <a:r>
              <a:rPr lang="pl-PL" sz="3600" b="1" dirty="0" smtClean="0">
                <a:solidFill>
                  <a:schemeClr val="tx1"/>
                </a:solidFill>
              </a:rPr>
              <a:t>edukacji ekologicznej</a:t>
            </a:r>
            <a:r>
              <a:rPr lang="pl-PL" b="1" dirty="0" smtClean="0">
                <a:solidFill>
                  <a:schemeClr val="tx1"/>
                </a:solidFill>
              </a:rPr>
              <a:t/>
            </a:r>
            <a:br>
              <a:rPr lang="pl-PL" b="1" dirty="0" smtClean="0">
                <a:solidFill>
                  <a:schemeClr val="tx1"/>
                </a:solidFill>
              </a:rPr>
            </a:b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 flipV="1">
            <a:off x="2500298" y="285728"/>
            <a:ext cx="4000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 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2286000" y="14438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i="1" dirty="0" smtClean="0"/>
              <a:t> </a:t>
            </a: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1643042" y="1857364"/>
            <a:ext cx="52863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 smtClean="0"/>
          </a:p>
          <a:p>
            <a:endParaRPr lang="pl-PL" b="1" dirty="0" smtClean="0"/>
          </a:p>
          <a:p>
            <a:endParaRPr lang="pl-PL" b="1" dirty="0" smtClean="0"/>
          </a:p>
          <a:p>
            <a:endParaRPr lang="pl-PL" b="1" dirty="0" smtClean="0"/>
          </a:p>
          <a:p>
            <a:endParaRPr lang="pl-PL" b="1" dirty="0" smtClean="0"/>
          </a:p>
          <a:p>
            <a:endParaRPr lang="pl-PL" dirty="0"/>
          </a:p>
        </p:txBody>
      </p:sp>
      <p:sp>
        <p:nvSpPr>
          <p:cNvPr id="9" name="Prostokąt 8"/>
          <p:cNvSpPr/>
          <p:nvPr/>
        </p:nvSpPr>
        <p:spPr>
          <a:xfrm>
            <a:off x="1785918" y="1785926"/>
            <a:ext cx="4071934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/>
              <a:t>1.Wyjaśnia zależności pomiędzy środowiskiem, gospodarką, społeczeństwem, kulturą - kształtuje świadomość </a:t>
            </a:r>
          </a:p>
          <a:p>
            <a:r>
              <a:rPr lang="pl-PL" sz="2400" dirty="0" smtClean="0"/>
              <a:t>i zainteresowanie tymi zależnościami.</a:t>
            </a:r>
          </a:p>
          <a:p>
            <a:endParaRPr lang="pl-PL" sz="2000" b="1" dirty="0" smtClean="0"/>
          </a:p>
          <a:p>
            <a:r>
              <a:rPr lang="pl-PL" sz="2400" dirty="0" smtClean="0"/>
              <a:t>2. Podkreśla znaczenie środowiska naturalnego, ukazuje złożoność ekosystemu, w którym człowiek jest tylko częścią ekosystemu.</a:t>
            </a:r>
          </a:p>
          <a:p>
            <a:endParaRPr lang="pl-PL" sz="2000" b="1" dirty="0" smtClean="0"/>
          </a:p>
          <a:p>
            <a:endParaRPr lang="pl-PL" sz="2000" b="1" dirty="0" smtClean="0"/>
          </a:p>
          <a:p>
            <a:endParaRPr lang="pl-PL" sz="2000" b="1" dirty="0" smtClean="0"/>
          </a:p>
          <a:p>
            <a:endParaRPr lang="pl-PL" sz="2000" b="1" dirty="0" smtClean="0"/>
          </a:p>
          <a:p>
            <a:endParaRPr lang="pl-PL" sz="2000" b="1" dirty="0" smtClean="0"/>
          </a:p>
          <a:p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1285852" y="3500438"/>
            <a:ext cx="58578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 smtClean="0"/>
          </a:p>
          <a:p>
            <a:endParaRPr lang="pl-PL" b="1" dirty="0" smtClean="0"/>
          </a:p>
          <a:p>
            <a:endParaRPr lang="pl-PL" b="1" dirty="0" smtClean="0"/>
          </a:p>
          <a:p>
            <a:endParaRPr lang="pl-PL" b="1" dirty="0" smtClean="0"/>
          </a:p>
          <a:p>
            <a:endParaRPr lang="pl-PL" b="1" dirty="0" smtClean="0"/>
          </a:p>
          <a:p>
            <a:endParaRPr lang="pl-PL" dirty="0"/>
          </a:p>
        </p:txBody>
      </p:sp>
      <p:sp>
        <p:nvSpPr>
          <p:cNvPr id="11" name="Prostokąt 10"/>
          <p:cNvSpPr/>
          <p:nvPr/>
        </p:nvSpPr>
        <p:spPr>
          <a:xfrm flipV="1">
            <a:off x="1643042" y="4998660"/>
            <a:ext cx="5214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 </a:t>
            </a:r>
            <a:endParaRPr lang="pl-PL" dirty="0"/>
          </a:p>
        </p:txBody>
      </p:sp>
      <p:sp>
        <p:nvSpPr>
          <p:cNvPr id="12" name="Prostokąt 11"/>
          <p:cNvSpPr/>
          <p:nvPr/>
        </p:nvSpPr>
        <p:spPr>
          <a:xfrm flipV="1">
            <a:off x="1643042" y="4167664"/>
            <a:ext cx="5214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 </a:t>
            </a:r>
            <a:endParaRPr lang="pl-PL" dirty="0"/>
          </a:p>
        </p:txBody>
      </p:sp>
      <p:sp>
        <p:nvSpPr>
          <p:cNvPr id="13" name="Prostokąt 12"/>
          <p:cNvSpPr/>
          <p:nvPr/>
        </p:nvSpPr>
        <p:spPr>
          <a:xfrm>
            <a:off x="1214414" y="4429132"/>
            <a:ext cx="47863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 </a:t>
            </a:r>
          </a:p>
          <a:p>
            <a:endParaRPr lang="pl-PL" b="1" dirty="0" smtClean="0"/>
          </a:p>
          <a:p>
            <a:r>
              <a:rPr lang="pl-PL" b="1" dirty="0" smtClean="0"/>
              <a:t> </a:t>
            </a:r>
          </a:p>
          <a:p>
            <a:endParaRPr lang="pl-PL" b="1" dirty="0" smtClean="0"/>
          </a:p>
          <a:p>
            <a:endParaRPr lang="pl-PL" b="1" dirty="0" smtClean="0"/>
          </a:p>
          <a:p>
            <a:endParaRPr lang="pl-PL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1461605" cy="129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681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714488"/>
            <a:ext cx="8229600" cy="3720195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/>
          </a:p>
          <a:p>
            <a:pPr algn="just">
              <a:lnSpc>
                <a:spcPct val="150000"/>
              </a:lnSpc>
              <a:buNone/>
            </a:pPr>
            <a:r>
              <a:rPr lang="pl-PL" dirty="0" smtClean="0"/>
              <a:t> </a:t>
            </a:r>
            <a:r>
              <a:rPr lang="pl-PL" b="1" dirty="0" smtClean="0"/>
              <a:t> </a:t>
            </a:r>
            <a:endParaRPr lang="pl-PL" sz="20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1219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1857356" y="1857364"/>
            <a:ext cx="500064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/>
              <a:t>3. Wyjaśnia zjawiska przyrodnicze na przykładzie rzeczywistych procesów </a:t>
            </a:r>
          </a:p>
          <a:p>
            <a:r>
              <a:rPr lang="pl-PL" sz="2400" dirty="0" smtClean="0"/>
              <a:t>i obiektów na zajęciach w terenie - przyroda to dobra nauczycielka.</a:t>
            </a:r>
          </a:p>
          <a:p>
            <a:endParaRPr lang="pl-PL" sz="2400" dirty="0" smtClean="0"/>
          </a:p>
          <a:p>
            <a:r>
              <a:rPr lang="pl-PL" sz="2400" dirty="0" smtClean="0"/>
              <a:t>4. Zachęca do działania, pokazuje wartość działań indywidualnych </a:t>
            </a:r>
          </a:p>
          <a:p>
            <a:r>
              <a:rPr lang="pl-PL" sz="2400" dirty="0" smtClean="0"/>
              <a:t>i współpracy na rzecz środowiska naturalnego - każdy z nas jest odpowiedzialny za stan środowiska.</a:t>
            </a:r>
          </a:p>
          <a:p>
            <a:endParaRPr lang="pl-PL" b="1" dirty="0" smtClean="0"/>
          </a:p>
        </p:txBody>
      </p:sp>
      <p:sp>
        <p:nvSpPr>
          <p:cNvPr id="6" name="Prostokąt 5"/>
          <p:cNvSpPr/>
          <p:nvPr/>
        </p:nvSpPr>
        <p:spPr>
          <a:xfrm>
            <a:off x="2357422" y="785794"/>
            <a:ext cx="36878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 </a:t>
            </a: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2071670" y="500042"/>
            <a:ext cx="45317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latin typeface="+mj-lt"/>
              </a:rPr>
              <a:t>Zasady jakości edukacji ekologicznej</a:t>
            </a:r>
            <a:endParaRPr lang="pl-PL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320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57356" y="142852"/>
            <a:ext cx="8229600" cy="1143000"/>
          </a:xfrm>
        </p:spPr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1785918" y="1857364"/>
            <a:ext cx="7147770" cy="439103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2400" dirty="0" smtClean="0"/>
              <a:t>5. Rozwija wiedzę, umiejętności i postawy, </a:t>
            </a:r>
          </a:p>
          <a:p>
            <a:pPr>
              <a:buNone/>
            </a:pPr>
            <a:r>
              <a:rPr lang="pl-PL" sz="2400" dirty="0" smtClean="0"/>
              <a:t>kształtuje różnorodne kompetencje u młodych ludzi:</a:t>
            </a:r>
          </a:p>
          <a:p>
            <a:r>
              <a:rPr lang="pl-PL" sz="2400" dirty="0" smtClean="0"/>
              <a:t>krytyczne rozumienie świata</a:t>
            </a:r>
          </a:p>
          <a:p>
            <a:r>
              <a:rPr lang="pl-PL" sz="2400" dirty="0" smtClean="0"/>
              <a:t>świadomość środowiskową</a:t>
            </a:r>
          </a:p>
          <a:p>
            <a:r>
              <a:rPr lang="pl-PL" sz="2400" dirty="0" smtClean="0"/>
              <a:t>świadomość globalną</a:t>
            </a:r>
          </a:p>
          <a:p>
            <a:r>
              <a:rPr lang="pl-PL" sz="2400" dirty="0" smtClean="0"/>
              <a:t>kompetencje społeczne</a:t>
            </a:r>
          </a:p>
          <a:p>
            <a:r>
              <a:rPr lang="pl-PL" sz="2400" dirty="0" smtClean="0"/>
              <a:t>kompetencje obywatelskie</a:t>
            </a:r>
            <a:endParaRPr lang="pl-PL" sz="2400" dirty="0"/>
          </a:p>
        </p:txBody>
      </p:sp>
      <p:sp>
        <p:nvSpPr>
          <p:cNvPr id="7" name="Prostokąt 6"/>
          <p:cNvSpPr/>
          <p:nvPr/>
        </p:nvSpPr>
        <p:spPr>
          <a:xfrm>
            <a:off x="2143108" y="357166"/>
            <a:ext cx="39021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 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2285984" y="357166"/>
            <a:ext cx="43174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latin typeface="+mj-lt"/>
              </a:rPr>
              <a:t>Zasady jakości edukacji ekologicznej</a:t>
            </a:r>
            <a:endParaRPr lang="pl-PL" sz="3200" b="1" dirty="0">
              <a:latin typeface="+mj-lt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504952" cy="133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01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37456" y="0"/>
            <a:ext cx="8229600" cy="4525963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pl-PL" dirty="0" smtClean="0"/>
              <a:t>    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 smtClean="0"/>
              <a:t> 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2643173" y="428604"/>
            <a:ext cx="42108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 </a:t>
            </a:r>
            <a:endParaRPr lang="pl-PL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857232"/>
            <a:ext cx="6934200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52"/>
            <a:ext cx="1219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735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28794" y="571480"/>
            <a:ext cx="7004894" cy="846158"/>
          </a:xfrm>
        </p:spPr>
        <p:txBody>
          <a:bodyPr>
            <a:normAutofit/>
          </a:bodyPr>
          <a:lstStyle/>
          <a:p>
            <a:r>
              <a:rPr lang="pl-PL" dirty="0" smtClean="0"/>
              <a:t>         </a:t>
            </a:r>
            <a:r>
              <a:rPr lang="pl-PL" sz="3100" b="1" dirty="0" smtClean="0"/>
              <a:t> </a:t>
            </a:r>
            <a:endParaRPr lang="pl-PL" sz="31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85984" y="1785926"/>
            <a:ext cx="6647704" cy="4462474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/>
          </a:p>
          <a:p>
            <a:pPr algn="just">
              <a:lnSpc>
                <a:spcPct val="170000"/>
              </a:lnSpc>
              <a:buNone/>
            </a:pPr>
            <a:r>
              <a:rPr lang="pl-PL" dirty="0" smtClean="0"/>
              <a:t> </a:t>
            </a:r>
            <a:r>
              <a:rPr lang="pl-PL" b="1" dirty="0" smtClean="0"/>
              <a:t> </a:t>
            </a:r>
            <a:endParaRPr lang="pl-PL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1219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1142976" y="1785926"/>
            <a:ext cx="57150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dirty="0" err="1" smtClean="0"/>
              <a:t>EkoKalendarz</a:t>
            </a:r>
            <a:endParaRPr lang="pl-PL" sz="1200" b="1" dirty="0" smtClean="0"/>
          </a:p>
          <a:p>
            <a:r>
              <a:rPr lang="pl-PL" sz="1200" dirty="0" smtClean="0">
                <a:hlinkClick r:id="rId3"/>
              </a:rPr>
              <a:t>http://www.ekokalendarz.pl/pakiety-edukacyjne/</a:t>
            </a:r>
            <a:endParaRPr lang="pl-PL" sz="1200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1142976" y="2285992"/>
            <a:ext cx="54292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dirty="0" smtClean="0"/>
              <a:t>Ośrodek Działań Ekologicznych „Źródła”</a:t>
            </a:r>
          </a:p>
          <a:p>
            <a:r>
              <a:rPr lang="pl-PL" sz="1200" dirty="0" smtClean="0">
                <a:hlinkClick r:id="rId4"/>
              </a:rPr>
              <a:t>https://www.zrodla.org/wydawnictwa/</a:t>
            </a:r>
            <a:endParaRPr lang="pl-PL" sz="1200" dirty="0" smtClean="0"/>
          </a:p>
          <a:p>
            <a:endParaRPr lang="pl-PL" sz="1200" b="1" dirty="0" smtClean="0"/>
          </a:p>
          <a:p>
            <a:r>
              <a:rPr lang="pl-PL" sz="1200" b="1" dirty="0" smtClean="0"/>
              <a:t>Strona tematyczna ODE „Źródła”</a:t>
            </a:r>
          </a:p>
          <a:p>
            <a:r>
              <a:rPr lang="pl-PL" sz="1200" dirty="0" smtClean="0">
                <a:solidFill>
                  <a:srgbClr val="92D050"/>
                </a:solidFill>
              </a:rPr>
              <a:t>https://www.globalna.edu.p l</a:t>
            </a:r>
          </a:p>
          <a:p>
            <a:endParaRPr lang="pl-PL" sz="1200" b="1" dirty="0" smtClean="0"/>
          </a:p>
          <a:p>
            <a:r>
              <a:rPr lang="pl-PL" sz="1200" b="1" dirty="0" smtClean="0"/>
              <a:t>„Zielona lekcja”</a:t>
            </a:r>
          </a:p>
          <a:p>
            <a:r>
              <a:rPr lang="pl-PL" sz="1200" dirty="0" smtClean="0">
                <a:solidFill>
                  <a:srgbClr val="92D050"/>
                </a:solidFill>
                <a:hlinkClick r:id="rId5"/>
              </a:rPr>
              <a:t>http://zielonalekcja.pl/kategoria/w-terenie/sciezki-dydaktyczne/</a:t>
            </a:r>
            <a:endParaRPr lang="pl-PL" sz="1200" dirty="0" smtClean="0">
              <a:solidFill>
                <a:srgbClr val="92D050"/>
              </a:solidFill>
            </a:endParaRPr>
          </a:p>
          <a:p>
            <a:endParaRPr lang="pl-PL" sz="1200" dirty="0" smtClean="0">
              <a:solidFill>
                <a:srgbClr val="92D050"/>
              </a:solidFill>
            </a:endParaRPr>
          </a:p>
          <a:p>
            <a:r>
              <a:rPr lang="pl-PL" sz="1200" b="1" dirty="0" smtClean="0"/>
              <a:t>Ośrodek Rozwoju Edukacji</a:t>
            </a:r>
          </a:p>
          <a:p>
            <a:r>
              <a:rPr lang="pl-PL" sz="1200" dirty="0" smtClean="0">
                <a:hlinkClick r:id="rId6"/>
              </a:rPr>
              <a:t>http://www.edukacjaglobalna.ore.edu.pl/pl/Aktualnosci</a:t>
            </a:r>
            <a:endParaRPr lang="pl-PL" sz="1200" dirty="0" smtClean="0"/>
          </a:p>
          <a:p>
            <a:endParaRPr lang="pl-PL" sz="1200" dirty="0" smtClean="0"/>
          </a:p>
          <a:p>
            <a:r>
              <a:rPr lang="pl-PL" sz="1200" b="1" dirty="0" smtClean="0"/>
              <a:t>Ministerstwo Środowiska dla nauczycieli</a:t>
            </a:r>
            <a:endParaRPr lang="pl-PL" sz="1200" dirty="0" smtClean="0"/>
          </a:p>
          <a:p>
            <a:r>
              <a:rPr lang="pl-PL" sz="1200" dirty="0" smtClean="0">
                <a:hlinkClick r:id="rId7"/>
              </a:rPr>
              <a:t>http://nauczyciele.mos.gov.pl/index.php?mnu=54</a:t>
            </a:r>
            <a:endParaRPr lang="pl-PL" sz="1200" dirty="0" smtClean="0"/>
          </a:p>
          <a:p>
            <a:endParaRPr lang="pl-PL" sz="1200" dirty="0" smtClean="0"/>
          </a:p>
          <a:p>
            <a:r>
              <a:rPr lang="pl-PL" sz="1200" b="1" dirty="0" smtClean="0"/>
              <a:t>Ministerstwo Środowiska dla dzieci</a:t>
            </a:r>
          </a:p>
          <a:p>
            <a:r>
              <a:rPr lang="pl-PL" sz="1200" dirty="0" smtClean="0">
                <a:hlinkClick r:id="rId8"/>
              </a:rPr>
              <a:t>http://nauczyciele.mos.gov.pl/index.php?mnu=9&amp;app=gallery&amp;id=3&amp;sf=1</a:t>
            </a:r>
            <a:endParaRPr lang="pl-PL" sz="1200" dirty="0" smtClean="0"/>
          </a:p>
          <a:p>
            <a:endParaRPr lang="pl-PL" sz="1200" dirty="0" smtClean="0">
              <a:solidFill>
                <a:srgbClr val="92D050"/>
              </a:solidFill>
            </a:endParaRPr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b="1" dirty="0" smtClean="0"/>
              <a:t> 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1785918" y="642918"/>
            <a:ext cx="64294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latin typeface="+mj-lt"/>
              </a:rPr>
              <a:t>Propozycje do inspiracji podczas wdrażania edukacji ekologicznej</a:t>
            </a:r>
            <a:endParaRPr lang="pl-PL" sz="3200" dirty="0">
              <a:latin typeface="+mj-l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3108" y="571480"/>
            <a:ext cx="6790580" cy="846158"/>
          </a:xfrm>
        </p:spPr>
        <p:txBody>
          <a:bodyPr>
            <a:normAutofit fontScale="90000"/>
          </a:bodyPr>
          <a:lstStyle/>
          <a:p>
            <a:r>
              <a:rPr lang="pl-PL" sz="2700" dirty="0" smtClean="0"/>
              <a:t>      </a:t>
            </a:r>
            <a:r>
              <a:rPr lang="pl-PL" sz="2700" b="1" dirty="0" smtClean="0"/>
              <a:t> 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28728" y="3429000"/>
            <a:ext cx="7504960" cy="2819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1219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1643042" y="3500438"/>
            <a:ext cx="521495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 smtClean="0"/>
          </a:p>
          <a:p>
            <a:r>
              <a:rPr lang="pl-PL" dirty="0" smtClean="0"/>
              <a:t> </a:t>
            </a:r>
          </a:p>
          <a:p>
            <a:r>
              <a:rPr lang="pl-PL" sz="1200" b="1" dirty="0" smtClean="0"/>
              <a:t> </a:t>
            </a:r>
            <a:endParaRPr lang="pl-PL" sz="1200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1928794" y="571479"/>
            <a:ext cx="642942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latin typeface="+mj-lt"/>
              </a:rPr>
              <a:t>Jeden z kierunków realizacji polityki oświatowej państwa </a:t>
            </a:r>
          </a:p>
          <a:p>
            <a:r>
              <a:rPr lang="pl-PL" sz="3200" b="1" dirty="0" smtClean="0">
                <a:latin typeface="+mj-lt"/>
              </a:rPr>
              <a:t>w szkole w roku szkolnym 2021/2022 przygotowanych przez MEN: </a:t>
            </a:r>
          </a:p>
          <a:p>
            <a:endParaRPr lang="pl-PL" sz="3200" b="1" dirty="0" smtClean="0">
              <a:latin typeface="+mj-lt"/>
            </a:endParaRPr>
          </a:p>
          <a:p>
            <a:r>
              <a:rPr lang="pl-PL" sz="3200" b="1" dirty="0" smtClean="0">
                <a:latin typeface="+mj-lt"/>
              </a:rPr>
              <a:t>„Wzmocnienie edukacji ekologicznej w szkole. Rozwijanie postawy odpowiedzialności za środowisko naturalne”</a:t>
            </a:r>
          </a:p>
          <a:p>
            <a:endParaRPr lang="pl-PL" sz="3200" b="1" dirty="0" smtClean="0">
              <a:latin typeface="+mj-lt"/>
            </a:endParaRPr>
          </a:p>
          <a:p>
            <a:endParaRPr lang="pl-PL" sz="3200" b="1" dirty="0">
              <a:latin typeface="+mj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3108" y="714356"/>
            <a:ext cx="6790580" cy="70328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        </a:t>
            </a:r>
            <a:r>
              <a:rPr lang="pl-PL" sz="3600" b="1" dirty="0" smtClean="0">
                <a:solidFill>
                  <a:schemeClr val="tx1"/>
                </a:solidFill>
              </a:rPr>
              <a:t>Zagadnienia </a:t>
            </a:r>
            <a:br>
              <a:rPr lang="pl-PL" sz="3600" b="1" dirty="0" smtClean="0">
                <a:solidFill>
                  <a:schemeClr val="tx1"/>
                </a:solidFill>
              </a:rPr>
            </a:br>
            <a:r>
              <a:rPr lang="pl-PL" sz="3600" b="1" dirty="0" smtClean="0">
                <a:solidFill>
                  <a:schemeClr val="tx1"/>
                </a:solidFill>
              </a:rPr>
              <a:t>w edukacji ekologicznej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2000240"/>
            <a:ext cx="8229600" cy="4168773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pl-PL" sz="7200" dirty="0" smtClean="0"/>
              <a:t>Świat, w którym obecnie żyjemy mierzy się z różnorodnymi wyzwaniami środowiskowymi. </a:t>
            </a:r>
          </a:p>
          <a:p>
            <a:pPr>
              <a:buNone/>
            </a:pPr>
            <a:r>
              <a:rPr lang="pl-PL" sz="7200" dirty="0" smtClean="0"/>
              <a:t>Zmiana klimatu i utrata różnorodności biologicznej stanowią jedno </a:t>
            </a:r>
          </a:p>
          <a:p>
            <a:pPr>
              <a:buNone/>
            </a:pPr>
            <a:r>
              <a:rPr lang="pl-PL" sz="7200" dirty="0" smtClean="0"/>
              <a:t>    z poważniejszych zagrożeń dla przyrody,  której jesteśmy częścią.</a:t>
            </a:r>
          </a:p>
          <a:p>
            <a:pPr>
              <a:buNone/>
            </a:pPr>
            <a:endParaRPr lang="pl-PL" sz="7200" b="1" dirty="0" smtClean="0"/>
          </a:p>
          <a:p>
            <a:pPr>
              <a:buNone/>
            </a:pPr>
            <a:r>
              <a:rPr lang="pl-PL" sz="7200" b="1" dirty="0" smtClean="0">
                <a:solidFill>
                  <a:srgbClr val="92D050"/>
                </a:solidFill>
              </a:rPr>
              <a:t>Przykładowe zagadnienia warte realizacji w ramach edukacji ekologicznej:</a:t>
            </a:r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sz="7200" b="1" dirty="0" smtClean="0">
                <a:solidFill>
                  <a:srgbClr val="92D050"/>
                </a:solidFill>
                <a:hlinkClick r:id="rId2"/>
              </a:rPr>
              <a:t>1. Zrównoważony Rozwój</a:t>
            </a:r>
            <a:r>
              <a:rPr lang="pl-PL" sz="7200" b="1" dirty="0" smtClean="0">
                <a:solidFill>
                  <a:srgbClr val="92D050"/>
                </a:solidFill>
              </a:rPr>
              <a:t>.</a:t>
            </a:r>
          </a:p>
          <a:p>
            <a:pPr>
              <a:buNone/>
            </a:pPr>
            <a:r>
              <a:rPr lang="pl-PL" sz="7200" b="1" dirty="0" smtClean="0">
                <a:solidFill>
                  <a:srgbClr val="92D050"/>
                </a:solidFill>
                <a:hlinkClick r:id="rId2"/>
              </a:rPr>
              <a:t> 2. Zmiana klimatu</a:t>
            </a:r>
            <a:r>
              <a:rPr lang="pl-PL" sz="7200" b="1" dirty="0" smtClean="0">
                <a:solidFill>
                  <a:srgbClr val="92D050"/>
                </a:solidFill>
              </a:rPr>
              <a:t>.</a:t>
            </a:r>
          </a:p>
          <a:p>
            <a:pPr>
              <a:buNone/>
            </a:pPr>
            <a:r>
              <a:rPr lang="pl-PL" sz="7200" b="1" dirty="0" smtClean="0">
                <a:solidFill>
                  <a:srgbClr val="92D050"/>
                </a:solidFill>
                <a:hlinkClick r:id="rId2"/>
              </a:rPr>
              <a:t>3. Zasoby naturalne</a:t>
            </a:r>
            <a:r>
              <a:rPr lang="pl-PL" sz="7200" b="1" dirty="0" smtClean="0">
                <a:solidFill>
                  <a:srgbClr val="92D050"/>
                </a:solidFill>
              </a:rPr>
              <a:t>.</a:t>
            </a:r>
          </a:p>
          <a:p>
            <a:pPr>
              <a:buNone/>
            </a:pPr>
            <a:r>
              <a:rPr lang="pl-PL" sz="7200" b="1" dirty="0" smtClean="0">
                <a:solidFill>
                  <a:srgbClr val="92D050"/>
                </a:solidFill>
                <a:hlinkClick r:id="rId2"/>
              </a:rPr>
              <a:t>4. Energia i transport</a:t>
            </a:r>
            <a:r>
              <a:rPr lang="pl-PL" sz="7200" b="1" dirty="0" smtClean="0">
                <a:solidFill>
                  <a:srgbClr val="92D050"/>
                </a:solidFill>
              </a:rPr>
              <a:t>.</a:t>
            </a:r>
          </a:p>
          <a:p>
            <a:pPr>
              <a:buNone/>
            </a:pPr>
            <a:r>
              <a:rPr lang="pl-PL" sz="7200" b="1" dirty="0" smtClean="0">
                <a:solidFill>
                  <a:srgbClr val="92D050"/>
                </a:solidFill>
                <a:hlinkClick r:id="rId2"/>
              </a:rPr>
              <a:t>5. Produkcja, konsumpcja i odpady</a:t>
            </a:r>
            <a:r>
              <a:rPr lang="pl-PL" sz="7200" b="1" dirty="0" smtClean="0">
                <a:solidFill>
                  <a:srgbClr val="92D050"/>
                </a:solidFill>
              </a:rPr>
              <a:t>.</a:t>
            </a:r>
          </a:p>
          <a:p>
            <a:pPr>
              <a:buNone/>
            </a:pPr>
            <a:r>
              <a:rPr lang="pl-PL" sz="7200" b="1" dirty="0" smtClean="0">
                <a:solidFill>
                  <a:srgbClr val="92D050"/>
                </a:solidFill>
                <a:hlinkClick r:id="rId2"/>
              </a:rPr>
              <a:t>6. Globalny rynek i handel międzynarodowy</a:t>
            </a:r>
            <a:r>
              <a:rPr lang="pl-PL" sz="7200" b="1" dirty="0" smtClean="0">
                <a:solidFill>
                  <a:srgbClr val="92D050"/>
                </a:solidFill>
              </a:rPr>
              <a:t>.</a:t>
            </a:r>
          </a:p>
          <a:p>
            <a:pPr>
              <a:buNone/>
            </a:pPr>
            <a:r>
              <a:rPr lang="pl-PL" sz="7200" b="1" dirty="0" smtClean="0">
                <a:solidFill>
                  <a:srgbClr val="92D050"/>
                </a:solidFill>
                <a:hlinkClick r:id="rId2"/>
              </a:rPr>
              <a:t>7. Żywność i rolnictwo</a:t>
            </a:r>
            <a:r>
              <a:rPr lang="pl-PL" sz="7200" b="1" dirty="0" smtClean="0">
                <a:solidFill>
                  <a:srgbClr val="92D050"/>
                </a:solidFill>
              </a:rPr>
              <a:t>.</a:t>
            </a:r>
          </a:p>
          <a:p>
            <a:pPr>
              <a:buNone/>
            </a:pPr>
            <a:r>
              <a:rPr lang="pl-PL" sz="7200" b="1" dirty="0" smtClean="0">
                <a:solidFill>
                  <a:srgbClr val="92D050"/>
                </a:solidFill>
                <a:hlinkClick r:id="rId2"/>
              </a:rPr>
              <a:t>8. Różnorodność biologiczna</a:t>
            </a:r>
            <a:r>
              <a:rPr lang="pl-PL" sz="7200" b="1" dirty="0" smtClean="0">
                <a:solidFill>
                  <a:srgbClr val="92D050"/>
                </a:solidFill>
              </a:rPr>
              <a:t>.</a:t>
            </a:r>
          </a:p>
          <a:p>
            <a:endParaRPr lang="pl-PL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1219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sz="3600" dirty="0" smtClean="0">
                <a:solidFill>
                  <a:schemeClr val="tx1"/>
                </a:solidFill>
              </a:rPr>
              <a:t>Bibliografia:</a:t>
            </a:r>
            <a:endParaRPr lang="pl-PL" sz="3600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endParaRPr lang="pl-PL" b="1" dirty="0" smtClean="0"/>
          </a:p>
          <a:p>
            <a:r>
              <a:rPr lang="pl-PL" sz="2200" dirty="0" err="1" smtClean="0"/>
              <a:t>BerneI</a:t>
            </a:r>
            <a:r>
              <a:rPr lang="pl-PL" sz="2200" dirty="0" smtClean="0"/>
              <a:t>., Zajęcia w terenie, Wydawnictwa Szkolne i Pedagogiczne, Warszawa 1984;</a:t>
            </a:r>
          </a:p>
          <a:p>
            <a:r>
              <a:rPr lang="pl-PL" sz="2200" dirty="0" err="1" smtClean="0"/>
              <a:t>CabezudoA.,ChristidisCh</a:t>
            </a:r>
            <a:r>
              <a:rPr lang="pl-PL" sz="2200" dirty="0" smtClean="0"/>
              <a:t>., </a:t>
            </a:r>
            <a:r>
              <a:rPr lang="pl-PL" sz="2200" dirty="0" err="1" smtClean="0"/>
              <a:t>Carvalhoda</a:t>
            </a:r>
            <a:r>
              <a:rPr lang="pl-PL" sz="2200" dirty="0" smtClean="0"/>
              <a:t> Silva M., </a:t>
            </a:r>
            <a:r>
              <a:rPr lang="pl-PL" sz="2200" dirty="0" err="1" smtClean="0"/>
              <a:t>Demetriadou-SaltetV.,HalbartschlagerF</a:t>
            </a:r>
            <a:r>
              <a:rPr lang="pl-PL" sz="2200" dirty="0" smtClean="0"/>
              <a:t>., </a:t>
            </a:r>
            <a:r>
              <a:rPr lang="pl-PL" sz="2200" dirty="0" err="1" smtClean="0"/>
              <a:t>MihaG</a:t>
            </a:r>
            <a:r>
              <a:rPr lang="pl-PL" sz="2200" dirty="0" smtClean="0"/>
              <a:t>., Przewodnik po edukacji globalnej, Grupa Zagranica, Warszawa 2012</a:t>
            </a:r>
          </a:p>
          <a:p>
            <a:r>
              <a:rPr lang="pl-PL" sz="2200" dirty="0" smtClean="0"/>
              <a:t>Kowalczyk M., Zajęcia terenowe w procesie kształcenia [</a:t>
            </a:r>
            <a:r>
              <a:rPr lang="pl-PL" sz="2200" dirty="0" err="1" smtClean="0"/>
              <a:t>online</a:t>
            </a:r>
            <a:r>
              <a:rPr lang="pl-PL" sz="2200" dirty="0" smtClean="0"/>
              <a:t>]. [dostęp 4.12.2019 r.]. Dostępny w </a:t>
            </a:r>
            <a:r>
              <a:rPr lang="pl-PL" sz="2200" dirty="0" err="1" smtClean="0"/>
              <a:t>internecie</a:t>
            </a:r>
            <a:r>
              <a:rPr lang="pl-PL" sz="2200" dirty="0" smtClean="0"/>
              <a:t>: http://www.edukacja.edux.pl/p-9786-zajecia-terenowe-w-procesieksztalcenia.php.</a:t>
            </a:r>
          </a:p>
          <a:p>
            <a:r>
              <a:rPr lang="pl-PL" sz="2200" dirty="0" err="1" smtClean="0"/>
              <a:t>Lipska-BadotiG</a:t>
            </a:r>
            <a:r>
              <a:rPr lang="pl-PL" sz="2200" dirty="0" smtClean="0"/>
              <a:t>., Rostek B., Szczygieł P., Witkowski J., Edukacja globalna w szkole, Wydawnictwo CEO. Warszawa 2011. </a:t>
            </a:r>
          </a:p>
          <a:p>
            <a:r>
              <a:rPr lang="pl-PL" sz="2200" dirty="0" smtClean="0"/>
              <a:t>Łozińska W., </a:t>
            </a:r>
            <a:r>
              <a:rPr lang="pl-PL" sz="2200" dirty="0" err="1" smtClean="0"/>
              <a:t>SzczugielB</a:t>
            </a:r>
            <a:r>
              <a:rPr lang="pl-PL" sz="2200" dirty="0" smtClean="0"/>
              <a:t>., </a:t>
            </a:r>
            <a:r>
              <a:rPr lang="pl-PL" sz="2200" i="1" dirty="0" smtClean="0"/>
              <a:t>Zielona szkoła: poradnik dla nauczycieli organizujących zajęcia w terenie, Wydawnictwo „Sukurs”, Warszawa 2001.</a:t>
            </a:r>
            <a:endParaRPr lang="pl-PL" sz="2200" dirty="0" smtClean="0"/>
          </a:p>
          <a:p>
            <a:r>
              <a:rPr lang="pl-PL" sz="2200" dirty="0" smtClean="0"/>
              <a:t>MK, </a:t>
            </a:r>
            <a:r>
              <a:rPr lang="pl-PL" sz="2200" i="1" dirty="0" smtClean="0"/>
              <a:t>Gry i ćwiczenia terenowe [</a:t>
            </a:r>
            <a:r>
              <a:rPr lang="pl-PL" sz="2200" i="1" dirty="0" err="1" smtClean="0"/>
              <a:t>online</a:t>
            </a:r>
            <a:r>
              <a:rPr lang="pl-PL" sz="2200" i="1" dirty="0" smtClean="0"/>
              <a:t>]. [dostęp 14.12.2019 r.]. Dostępny w </a:t>
            </a:r>
            <a:r>
              <a:rPr lang="pl-PL" sz="2200" i="1" dirty="0" err="1" smtClean="0"/>
              <a:t>internecie</a:t>
            </a:r>
            <a:r>
              <a:rPr lang="pl-PL" sz="2200" i="1" dirty="0" smtClean="0"/>
              <a:t>: http://adonai.pl/relaks/zabawy/?id=181.</a:t>
            </a:r>
            <a:endParaRPr lang="pl-PL" sz="2200" dirty="0" smtClean="0"/>
          </a:p>
          <a:p>
            <a:r>
              <a:rPr lang="pl-PL" sz="2200" i="1" dirty="0" smtClean="0"/>
              <a:t>Program Ochrony Środowiska dla Gminy Pleśna, Rozdział 10 –Edukacja ekologiczna[</a:t>
            </a:r>
            <a:r>
              <a:rPr lang="pl-PL" sz="2200" i="1" dirty="0" err="1" smtClean="0"/>
              <a:t>online</a:t>
            </a:r>
            <a:r>
              <a:rPr lang="pl-PL" sz="2200" i="1" dirty="0" smtClean="0"/>
              <a:t>]. [Dostęp: 16.12.2019 r.]. Dostępny w </a:t>
            </a:r>
            <a:r>
              <a:rPr lang="pl-PL" sz="2200" i="1" dirty="0" err="1" smtClean="0"/>
              <a:t>internecie</a:t>
            </a:r>
            <a:r>
              <a:rPr lang="pl-PL" sz="2200" i="1" dirty="0" smtClean="0"/>
              <a:t>: </a:t>
            </a:r>
            <a:r>
              <a:rPr lang="pl-PL" sz="2200" i="1" dirty="0" smtClean="0">
                <a:hlinkClick r:id="rId2"/>
              </a:rPr>
              <a:t>https://www.google.pl/url?sa=t&amp;rct=j&amp;q=&amp;esrc=s&amp;source=web&amp;cd=6&amp;ved=0ahUKEwjukYuut4vXAhXICJoKHUnJBlgQFghHMAU&amp;url=http%3A%2F%2Fbip.malopolska.pl%2Fpobierz%2F663982.html&amp;usg=AOvVaw3EN4kQ_8RfsE32KG3_NoF-</a:t>
            </a:r>
            <a:endParaRPr lang="pl-PL" sz="2200" i="1" dirty="0" smtClean="0"/>
          </a:p>
          <a:p>
            <a:r>
              <a:rPr lang="pl-PL" sz="2200" i="1" dirty="0" smtClean="0"/>
              <a:t>Wykonanie fotografii przyrodniczych – uczniowie województwa lubelskiego, uczestnicy I Konkursu Fotograficznego</a:t>
            </a:r>
          </a:p>
          <a:p>
            <a:pPr>
              <a:buNone/>
            </a:pPr>
            <a:endParaRPr lang="pl-PL" sz="2200" i="1" dirty="0" smtClean="0"/>
          </a:p>
          <a:p>
            <a:pPr lvl="0"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endParaRPr lang="pl-PL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114300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14414" y="1571612"/>
            <a:ext cx="7515220" cy="1143008"/>
          </a:xfrm>
        </p:spPr>
        <p:txBody>
          <a:bodyPr>
            <a:normAutofit/>
          </a:bodyPr>
          <a:lstStyle/>
          <a:p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1219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214290"/>
            <a:ext cx="4841892" cy="645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3108" y="1142984"/>
            <a:ext cx="6543692" cy="1643074"/>
          </a:xfrm>
        </p:spPr>
        <p:txBody>
          <a:bodyPr>
            <a:normAutofit/>
          </a:bodyPr>
          <a:lstStyle/>
          <a:p>
            <a:pPr lvl="4" algn="ctr" rtl="0">
              <a:spcBef>
                <a:spcPct val="0"/>
              </a:spcBef>
            </a:pPr>
            <a:r>
              <a:rPr lang="pl-PL" sz="3200" b="1" dirty="0" smtClean="0">
                <a:solidFill>
                  <a:srgbClr val="000000"/>
                </a:solidFill>
                <a:latin typeface="+mj-lt"/>
              </a:rPr>
              <a:t>Pojęcie edukacji ekologicznej</a:t>
            </a:r>
            <a:br>
              <a:rPr lang="pl-PL" sz="3200" b="1" dirty="0" smtClean="0">
                <a:solidFill>
                  <a:srgbClr val="000000"/>
                </a:solidFill>
                <a:latin typeface="+mj-lt"/>
              </a:rPr>
            </a:br>
            <a:endParaRPr lang="pl-PL" dirty="0">
              <a:latin typeface="+mj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928934"/>
            <a:ext cx="8229600" cy="35719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/>
              <a:t> </a:t>
            </a:r>
            <a:r>
              <a:rPr lang="pl-PL" sz="2400" dirty="0" smtClean="0"/>
              <a:t>„Przez edukację ekologiczną rozumiemy wiedzę, umiejętności teoretyczne, praktyczne a także rozwijanie wrażliwości </a:t>
            </a:r>
          </a:p>
          <a:p>
            <a:pPr>
              <a:buNone/>
            </a:pPr>
            <a:r>
              <a:rPr lang="pl-PL" sz="2400" dirty="0" smtClean="0"/>
              <a:t>   i emocjonalnej chęci działania na rzecz ochrony środowiska, jego kształtowania.”</a:t>
            </a:r>
          </a:p>
          <a:p>
            <a:pPr>
              <a:buNone/>
            </a:pPr>
            <a:r>
              <a:rPr lang="pl-PL" dirty="0" smtClean="0"/>
              <a:t>                                                   </a:t>
            </a:r>
            <a:r>
              <a:rPr lang="pl-PL" sz="1200" dirty="0" smtClean="0"/>
              <a:t>J. Frątczak</a:t>
            </a:r>
            <a:endParaRPr lang="pl-PL" sz="1200" b="1" dirty="0" smtClean="0">
              <a:solidFill>
                <a:srgbClr val="000000"/>
              </a:solidFill>
            </a:endParaRPr>
          </a:p>
          <a:p>
            <a:endParaRPr lang="pl-PL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1219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642918"/>
            <a:ext cx="6283634" cy="2428884"/>
          </a:xfrm>
        </p:spPr>
        <p:txBody>
          <a:bodyPr>
            <a:normAutofit/>
          </a:bodyPr>
          <a:lstStyle/>
          <a:p>
            <a:r>
              <a:rPr lang="pl-PL" sz="3200" b="1" dirty="0" smtClean="0">
                <a:solidFill>
                  <a:srgbClr val="000000"/>
                </a:solidFill>
              </a:rPr>
              <a:t>Rola edukacji ekologicznej</a:t>
            </a:r>
            <a:endParaRPr lang="pl-PL" sz="32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8662" y="2500306"/>
            <a:ext cx="7943848" cy="3911609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endParaRPr lang="pl-PL" dirty="0" smtClean="0"/>
          </a:p>
          <a:p>
            <a:r>
              <a:rPr lang="pl-PL" dirty="0" smtClean="0"/>
              <a:t>poznawanie motywów i sposobów ochrony środowiska, </a:t>
            </a:r>
          </a:p>
          <a:p>
            <a:r>
              <a:rPr lang="pl-PL" dirty="0" smtClean="0"/>
              <a:t>kształcenie umiejętności dostrzegania zjawisk w ekosystemach, </a:t>
            </a:r>
          </a:p>
          <a:p>
            <a:r>
              <a:rPr lang="pl-PL" dirty="0" smtClean="0"/>
              <a:t>przewidywanie i ocena pewnych następstw obserwowanych zjawisk przyrodniczych i czynów człowieka, </a:t>
            </a:r>
          </a:p>
          <a:p>
            <a:r>
              <a:rPr lang="pl-PL" dirty="0" smtClean="0"/>
              <a:t>kształtowanie emocjonalnego stosunku do określonych zjawisk </a:t>
            </a:r>
          </a:p>
          <a:p>
            <a:pPr>
              <a:buNone/>
            </a:pPr>
            <a:r>
              <a:rPr lang="pl-PL" dirty="0" smtClean="0"/>
              <a:t>    i obiektów w środowisku człowieka, </a:t>
            </a:r>
          </a:p>
          <a:p>
            <a:r>
              <a:rPr lang="pl-PL" dirty="0" smtClean="0"/>
              <a:t>formowanie i wzmacnianie pozytywnych przekonań i postaw poznawanie motywów i sposobów ochrony środowiska, wobec określonych zjawisk, obiektów przyrodniczych.</a:t>
            </a:r>
          </a:p>
          <a:p>
            <a:pPr>
              <a:lnSpc>
                <a:spcPct val="150000"/>
              </a:lnSpc>
              <a:spcAft>
                <a:spcPts val="75"/>
              </a:spcAft>
              <a:buFont typeface="Wingdings" pitchFamily="2" charset="2"/>
              <a:buChar char="ü"/>
            </a:pPr>
            <a:endParaRPr lang="en-US" dirty="0" smtClean="0">
              <a:solidFill>
                <a:srgbClr val="000000"/>
              </a:solidFill>
            </a:endParaRPr>
          </a:p>
          <a:p>
            <a:endParaRPr lang="pl-PL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1560967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71736" y="428604"/>
            <a:ext cx="6361952" cy="989034"/>
          </a:xfrm>
        </p:spPr>
        <p:txBody>
          <a:bodyPr>
            <a:normAutofit fontScale="90000"/>
          </a:bodyPr>
          <a:lstStyle/>
          <a:p>
            <a:r>
              <a:rPr lang="pl-PL" sz="2700" b="1" dirty="0" smtClean="0"/>
              <a:t/>
            </a:r>
            <a:br>
              <a:rPr lang="pl-PL" sz="2700" b="1" dirty="0" smtClean="0"/>
            </a:br>
            <a:r>
              <a:rPr lang="pl-PL" sz="2700" b="1" dirty="0" smtClean="0"/>
              <a:t/>
            </a:r>
            <a:br>
              <a:rPr lang="pl-PL" sz="2700" b="1" dirty="0" smtClean="0"/>
            </a:br>
            <a:r>
              <a:rPr lang="pl-PL" sz="3600" b="1" dirty="0" smtClean="0">
                <a:solidFill>
                  <a:schemeClr val="tx1"/>
                </a:solidFill>
                <a:effectLst/>
              </a:rPr>
              <a:t>Kształtowanie postawy       proekologicznej wśród uczniów</a:t>
            </a:r>
            <a:r>
              <a:rPr lang="pl-PL" sz="3600" dirty="0" smtClean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pl-PL" sz="3600" dirty="0" smtClean="0">
                <a:solidFill>
                  <a:schemeClr val="tx1"/>
                </a:solidFill>
                <a:effectLst/>
                <a:latin typeface="+mn-lt"/>
              </a:rPr>
            </a:br>
            <a:endParaRPr lang="pl-PL" sz="36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000232" y="2071678"/>
            <a:ext cx="6933456" cy="4176722"/>
          </a:xfrm>
        </p:spPr>
        <p:txBody>
          <a:bodyPr>
            <a:normAutofit/>
          </a:bodyPr>
          <a:lstStyle/>
          <a:p>
            <a:pPr>
              <a:buNone/>
            </a:pPr>
            <a:endParaRPr lang="pl-PL" sz="1400" dirty="0" smtClean="0">
              <a:solidFill>
                <a:srgbClr val="000000"/>
              </a:solidFill>
              <a:latin typeface="Calibri"/>
            </a:endParaRPr>
          </a:p>
          <a:p>
            <a:r>
              <a:rPr lang="pl-PL" sz="2400" dirty="0" smtClean="0">
                <a:solidFill>
                  <a:srgbClr val="000000"/>
                </a:solidFill>
              </a:rPr>
              <a:t>edukacja w środowisku </a:t>
            </a:r>
          </a:p>
          <a:p>
            <a:pPr>
              <a:buNone/>
            </a:pPr>
            <a:endParaRPr lang="pl-PL" sz="2400" dirty="0" smtClean="0">
              <a:solidFill>
                <a:srgbClr val="000000"/>
              </a:solidFill>
            </a:endParaRPr>
          </a:p>
          <a:p>
            <a:r>
              <a:rPr lang="pl-PL" sz="2400" dirty="0" smtClean="0">
                <a:solidFill>
                  <a:srgbClr val="000000"/>
                </a:solidFill>
              </a:rPr>
              <a:t>edukacja o środowisku </a:t>
            </a:r>
          </a:p>
          <a:p>
            <a:pPr>
              <a:buNone/>
            </a:pPr>
            <a:endParaRPr lang="pl-PL" sz="2400" dirty="0" smtClean="0">
              <a:solidFill>
                <a:srgbClr val="000000"/>
              </a:solidFill>
            </a:endParaRPr>
          </a:p>
          <a:p>
            <a:r>
              <a:rPr lang="pl-PL" sz="2400" dirty="0" smtClean="0">
                <a:solidFill>
                  <a:srgbClr val="000000"/>
                </a:solidFill>
              </a:rPr>
              <a:t>edukacja na rzecz środowiska 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1714512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571736" y="500042"/>
            <a:ext cx="6115064" cy="917596"/>
          </a:xfrm>
        </p:spPr>
        <p:txBody>
          <a:bodyPr>
            <a:normAutofit fontScale="90000"/>
          </a:bodyPr>
          <a:lstStyle/>
          <a:p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>
                <a:solidFill>
                  <a:schemeClr val="tx1"/>
                </a:solidFill>
              </a:rPr>
              <a:t>Przykłady zajęć edukacji ekologicznej w szkole</a:t>
            </a:r>
            <a:r>
              <a:rPr lang="pl-PL" sz="3600" b="1" dirty="0"/>
              <a:t/>
            </a:r>
            <a:br>
              <a:rPr lang="pl-PL" sz="3600" b="1" dirty="0"/>
            </a:br>
            <a:r>
              <a:rPr lang="pl-PL" sz="3600" b="1" dirty="0"/>
              <a:t> </a:t>
            </a:r>
            <a:r>
              <a:rPr lang="pl-PL" sz="2800" dirty="0"/>
              <a:t/>
            </a:r>
            <a:br>
              <a:rPr lang="pl-PL" sz="2800" dirty="0"/>
            </a:b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28728" y="1571612"/>
            <a:ext cx="7426642" cy="457203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pl-PL" sz="6600" dirty="0" smtClean="0"/>
          </a:p>
          <a:p>
            <a:r>
              <a:rPr lang="pl-PL" sz="2600" dirty="0" smtClean="0"/>
              <a:t>wycieczka edukacyjna</a:t>
            </a:r>
          </a:p>
          <a:p>
            <a:r>
              <a:rPr lang="pl-PL" sz="2600" dirty="0" smtClean="0"/>
              <a:t>obserwacje i eksperymenty</a:t>
            </a:r>
          </a:p>
          <a:p>
            <a:r>
              <a:rPr lang="pl-PL" sz="2600" dirty="0" smtClean="0"/>
              <a:t>zajęcia terenowe, np. ścieżka dydaktyczna</a:t>
            </a:r>
          </a:p>
          <a:p>
            <a:r>
              <a:rPr lang="pl-PL" sz="2600" dirty="0" smtClean="0"/>
              <a:t>projekt edukacyjny</a:t>
            </a:r>
          </a:p>
          <a:p>
            <a:r>
              <a:rPr lang="pl-PL" sz="2600" dirty="0" smtClean="0"/>
              <a:t>warsztaty i lekcje</a:t>
            </a:r>
          </a:p>
          <a:p>
            <a:r>
              <a:rPr lang="pl-PL" sz="2600" dirty="0" smtClean="0"/>
              <a:t>konkursy</a:t>
            </a:r>
          </a:p>
          <a:p>
            <a:r>
              <a:rPr lang="pl-PL" sz="2600" dirty="0" smtClean="0"/>
              <a:t>kąciki przyrody</a:t>
            </a:r>
          </a:p>
          <a:p>
            <a:r>
              <a:rPr lang="pl-PL" sz="2600" dirty="0" smtClean="0"/>
              <a:t>udział w akcjach proekologicznych</a:t>
            </a:r>
          </a:p>
          <a:p>
            <a:r>
              <a:rPr lang="pl-PL" sz="2600" dirty="0" smtClean="0"/>
              <a:t>pikniki i festyny rodzinne</a:t>
            </a:r>
          </a:p>
          <a:p>
            <a:endParaRPr lang="pl-PL" sz="2600" dirty="0" smtClean="0"/>
          </a:p>
          <a:p>
            <a:pPr algn="just">
              <a:lnSpc>
                <a:spcPct val="170000"/>
              </a:lnSpc>
              <a:buFontTx/>
              <a:buNone/>
            </a:pPr>
            <a:endParaRPr lang="pl-PL" sz="5100" dirty="0" smtClean="0">
              <a:solidFill>
                <a:srgbClr val="000000"/>
              </a:solidFill>
              <a:cs typeface="Arial" pitchFamily="34" charset="0"/>
            </a:endParaRPr>
          </a:p>
          <a:p>
            <a:pPr>
              <a:lnSpc>
                <a:spcPct val="170000"/>
              </a:lnSpc>
              <a:buNone/>
            </a:pPr>
            <a:endParaRPr lang="pl-PL" sz="5100" dirty="0" smtClean="0">
              <a:solidFill>
                <a:srgbClr val="000000"/>
              </a:solidFill>
            </a:endParaRPr>
          </a:p>
          <a:p>
            <a:endParaRPr lang="pl-PL" sz="51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167246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1928794" y="857232"/>
            <a:ext cx="6729402" cy="1143008"/>
          </a:xfrm>
        </p:spPr>
        <p:txBody>
          <a:bodyPr>
            <a:normAutofit fontScale="90000"/>
          </a:bodyPr>
          <a:lstStyle/>
          <a:p>
            <a:r>
              <a:rPr lang="pl-PL" sz="3600" b="1" dirty="0" smtClean="0">
                <a:solidFill>
                  <a:schemeClr val="tx1"/>
                </a:solidFill>
              </a:rPr>
              <a:t>Znaczenie zajęć terenowych podczas realizacji edukacji ekologicznej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28728" y="2143116"/>
            <a:ext cx="7504960" cy="410528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pl-PL" sz="2000" dirty="0" smtClean="0"/>
          </a:p>
          <a:p>
            <a:pPr>
              <a:buNone/>
            </a:pPr>
            <a:endParaRPr lang="pl-PL" sz="2000" dirty="0" smtClean="0"/>
          </a:p>
          <a:p>
            <a:r>
              <a:rPr lang="pl-PL" sz="2600" dirty="0" smtClean="0"/>
              <a:t>Rozwijają umiejętność obserwacji określonych obiektów,  istotnych cech budowy, procesów, zjawisk życiowych roślin i zwierząt.</a:t>
            </a:r>
          </a:p>
          <a:p>
            <a:r>
              <a:rPr lang="pl-PL" sz="2600" dirty="0" smtClean="0"/>
              <a:t>Kształtują umiejętność wyodrębniania oraz rozpoznawania cech taksonomicznych organizmów.</a:t>
            </a:r>
          </a:p>
          <a:p>
            <a:r>
              <a:rPr lang="pl-PL" sz="2600" dirty="0" smtClean="0"/>
              <a:t>Służą rozwijaniu uzdolnień i zainteresowań biologicznych.</a:t>
            </a:r>
          </a:p>
          <a:p>
            <a:r>
              <a:rPr lang="pl-PL" sz="2600" dirty="0" smtClean="0"/>
              <a:t>Uczą dokonywania pomiarów i oceny stopnia skażenia powietrza, wód, gleby oraz ich wpływu na życie flory</a:t>
            </a:r>
          </a:p>
          <a:p>
            <a:pPr>
              <a:buNone/>
            </a:pPr>
            <a:r>
              <a:rPr lang="pl-PL" sz="2600" dirty="0" smtClean="0"/>
              <a:t>    i fauny.</a:t>
            </a:r>
          </a:p>
          <a:p>
            <a:pPr>
              <a:buNone/>
            </a:pPr>
            <a:endParaRPr lang="pl-PL" sz="2600" dirty="0" smtClean="0"/>
          </a:p>
          <a:p>
            <a:pPr>
              <a:buNone/>
            </a:pPr>
            <a:endParaRPr lang="pl-PL" sz="2600" dirty="0" smtClean="0"/>
          </a:p>
          <a:p>
            <a:pPr>
              <a:lnSpc>
                <a:spcPct val="150000"/>
              </a:lnSpc>
              <a:buNone/>
            </a:pPr>
            <a:endParaRPr lang="pl-PL" sz="20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95" y="133946"/>
            <a:ext cx="1728761" cy="108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428860" y="571480"/>
            <a:ext cx="6504828" cy="846158"/>
          </a:xfrm>
        </p:spPr>
        <p:txBody>
          <a:bodyPr>
            <a:normAutofit fontScale="90000"/>
          </a:bodyPr>
          <a:lstStyle/>
          <a:p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 smtClean="0"/>
              <a:t> </a:t>
            </a:r>
            <a:r>
              <a:rPr lang="pl-PL" sz="3600" b="1" dirty="0" smtClean="0">
                <a:solidFill>
                  <a:schemeClr val="tx1"/>
                </a:solidFill>
              </a:rPr>
              <a:t>Znaczenie zajęć terenowych podczas realizacji edukacji ekologicznej </a:t>
            </a:r>
            <a:r>
              <a:rPr lang="pl-PL" sz="2000" b="1" dirty="0"/>
              <a:t/>
            </a:r>
            <a:br>
              <a:rPr lang="pl-PL" sz="2000" b="1" dirty="0"/>
            </a:br>
            <a:endParaRPr lang="pl-PL" sz="3600" b="1" dirty="0">
              <a:solidFill>
                <a:srgbClr val="0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00166" y="1643050"/>
            <a:ext cx="7433522" cy="4605350"/>
          </a:xfrm>
        </p:spPr>
        <p:txBody>
          <a:bodyPr>
            <a:noAutofit/>
          </a:bodyPr>
          <a:lstStyle/>
          <a:p>
            <a:pPr>
              <a:buNone/>
            </a:pPr>
            <a:endParaRPr lang="pl-PL" sz="2000" dirty="0" smtClean="0"/>
          </a:p>
          <a:p>
            <a:r>
              <a:rPr lang="pl-PL" sz="2400" dirty="0" smtClean="0"/>
              <a:t>Prowadzą do zwiększenia aktywności poznawczej uczniów.</a:t>
            </a:r>
          </a:p>
          <a:p>
            <a:r>
              <a:rPr lang="pl-PL" sz="2400" dirty="0" smtClean="0"/>
              <a:t>Pogłębiają emocjonalne więzi ucznia z przyrodą.</a:t>
            </a:r>
          </a:p>
          <a:p>
            <a:r>
              <a:rPr lang="pl-PL" sz="2400" dirty="0" smtClean="0"/>
              <a:t>Umożliwiają uczniom nawiązanie bezpośredniego kontaktu z przyrodą.</a:t>
            </a:r>
          </a:p>
          <a:p>
            <a:r>
              <a:rPr lang="pl-PL" sz="2400" dirty="0" smtClean="0"/>
              <a:t>Służą zaznajamianiu uczniów z konkretnymi problemami ochrony przyrody.</a:t>
            </a:r>
          </a:p>
          <a:p>
            <a:r>
              <a:rPr lang="pl-PL" sz="2400" dirty="0" smtClean="0"/>
              <a:t>Zapoznają ucznia się z metodologią eksperymentu przyrodniczego i problemami terenowych badań środowiskowych.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1785950" cy="85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14546" y="274638"/>
            <a:ext cx="6719142" cy="1143000"/>
          </a:xfrm>
        </p:spPr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1285884" cy="1136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8956" y="1428736"/>
            <a:ext cx="6426219" cy="481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silenie">
  <a:themeElements>
    <a:clrScheme name="Przesileni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Przesileni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rzesileni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484</TotalTime>
  <Words>752</Words>
  <Application>Microsoft Office PowerPoint</Application>
  <PresentationFormat>Pokaz na ekranie (4:3)</PresentationFormat>
  <Paragraphs>187</Paragraphs>
  <Slides>18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5" baseType="lpstr">
      <vt:lpstr>Arial</vt:lpstr>
      <vt:lpstr>Calibri</vt:lpstr>
      <vt:lpstr>Gill Sans MT</vt:lpstr>
      <vt:lpstr>Verdana</vt:lpstr>
      <vt:lpstr>Wingdings</vt:lpstr>
      <vt:lpstr>Wingdings 2</vt:lpstr>
      <vt:lpstr>Przesilenie</vt:lpstr>
      <vt:lpstr>                        Rola Edukacji Ekologicznej  w nauczaniu przedmiotów            przyrodniczych          </vt:lpstr>
      <vt:lpstr> </vt:lpstr>
      <vt:lpstr>Pojęcie edukacji ekologicznej </vt:lpstr>
      <vt:lpstr>Rola edukacji ekologicznej</vt:lpstr>
      <vt:lpstr>  Kształtowanie postawy       proekologicznej wśród uczniów </vt:lpstr>
      <vt:lpstr>  Przykłady zajęć edukacji ekologicznej w szkole   </vt:lpstr>
      <vt:lpstr>Znaczenie zajęć terenowych podczas realizacji edukacji ekologicznej</vt:lpstr>
      <vt:lpstr>  Znaczenie zajęć terenowych podczas realizacji edukacji ekologicznej  </vt:lpstr>
      <vt:lpstr> </vt:lpstr>
      <vt:lpstr>Prezentacja programu PowerPoint</vt:lpstr>
      <vt:lpstr> Zasady jakości  edukacji ekologicznej </vt:lpstr>
      <vt:lpstr>Prezentacja programu PowerPoint</vt:lpstr>
      <vt:lpstr> </vt:lpstr>
      <vt:lpstr>Prezentacja programu PowerPoint</vt:lpstr>
      <vt:lpstr>          </vt:lpstr>
      <vt:lpstr>         </vt:lpstr>
      <vt:lpstr>         Zagadnienia  w edukacji ekologicznej </vt:lpstr>
      <vt:lpstr> Bibliografia: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Rodzaje Spacerów</dc:title>
  <dc:creator>Anka</dc:creator>
  <cp:lastModifiedBy>dkiszczak</cp:lastModifiedBy>
  <cp:revision>113</cp:revision>
  <dcterms:created xsi:type="dcterms:W3CDTF">2021-09-22T17:26:19Z</dcterms:created>
  <dcterms:modified xsi:type="dcterms:W3CDTF">2022-06-27T07:40:14Z</dcterms:modified>
</cp:coreProperties>
</file>